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5396" r:id="rId1"/>
  </p:sldMasterIdLst>
  <p:notesMasterIdLst>
    <p:notesMasterId r:id="rId17"/>
  </p:notesMasterIdLst>
  <p:handoutMasterIdLst>
    <p:handoutMasterId r:id="rId18"/>
  </p:handoutMasterIdLst>
  <p:sldIdLst>
    <p:sldId id="287" r:id="rId2"/>
    <p:sldId id="293" r:id="rId3"/>
    <p:sldId id="294" r:id="rId4"/>
    <p:sldId id="295" r:id="rId5"/>
    <p:sldId id="296" r:id="rId6"/>
    <p:sldId id="297" r:id="rId7"/>
    <p:sldId id="298" r:id="rId8"/>
    <p:sldId id="299" r:id="rId9"/>
    <p:sldId id="300" r:id="rId10"/>
    <p:sldId id="301" r:id="rId11"/>
    <p:sldId id="302" r:id="rId12"/>
    <p:sldId id="303" r:id="rId13"/>
    <p:sldId id="304" r:id="rId14"/>
    <p:sldId id="305" r:id="rId15"/>
    <p:sldId id="306" r:id="rId16"/>
  </p:sldIdLst>
  <p:sldSz cx="9144000" cy="6858000" type="screen4x3"/>
  <p:notesSz cx="6797675" cy="9926638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558" autoAdjust="0"/>
    <p:restoredTop sz="86477" autoAdjust="0"/>
  </p:normalViewPr>
  <p:slideViewPr>
    <p:cSldViewPr>
      <p:cViewPr varScale="1">
        <p:scale>
          <a:sx n="110" d="100"/>
          <a:sy n="110" d="100"/>
        </p:scale>
        <p:origin x="-45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94" d="100"/>
        <a:sy n="94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427AF6C5-BE83-4C79-A4F5-41969F81726A}" type="datetimeFigureOut">
              <a:rPr lang="hr-HR"/>
              <a:pPr>
                <a:defRPr/>
              </a:pPr>
              <a:t>19.3.2014</a:t>
            </a:fld>
            <a:endParaRPr lang="hr-H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163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8163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5A9FEC2F-5D51-4CFF-99B7-1ACC0FAD6451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49318245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x-none" altLang="x-none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x-none" altLang="x-none"/>
          </a:p>
        </p:txBody>
      </p:sp>
      <p:sp>
        <p:nvSpPr>
          <p:cNvPr id="194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14875"/>
            <a:ext cx="5438775" cy="446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smtClean="0"/>
              <a:t>Textmasterformate durch Klicken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x-none" altLang="x-none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CC75FEA2-2C20-4404-A935-6E9D28CC55ED}" type="slidenum">
              <a:rPr lang="de-DE" altLang="x-none"/>
              <a:pPr>
                <a:defRPr/>
              </a:pPr>
              <a:t>‹#›</a:t>
            </a:fld>
            <a:endParaRPr lang="de-DE" altLang="x-none"/>
          </a:p>
        </p:txBody>
      </p:sp>
    </p:spTree>
    <p:extLst>
      <p:ext uri="{BB962C8B-B14F-4D97-AF65-F5344CB8AC3E}">
        <p14:creationId xmlns:p14="http://schemas.microsoft.com/office/powerpoint/2010/main" val="378473770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HD-ShadowLong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4243388"/>
            <a:ext cx="6726238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7" descr="HD-ShadowShort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34188" y="4243388"/>
            <a:ext cx="2306637" cy="277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8"/>
          <p:cNvSpPr/>
          <p:nvPr/>
        </p:nvSpPr>
        <p:spPr>
          <a:xfrm>
            <a:off x="0" y="2590800"/>
            <a:ext cx="6726238" cy="165893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Rectangle 9"/>
          <p:cNvSpPr/>
          <p:nvPr/>
        </p:nvSpPr>
        <p:spPr>
          <a:xfrm>
            <a:off x="6834188" y="2590800"/>
            <a:ext cx="2308225" cy="16589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0242" y="2733709"/>
            <a:ext cx="6069268" cy="1373070"/>
          </a:xfrm>
        </p:spPr>
        <p:txBody>
          <a:bodyPr anchor="b">
            <a:noAutofit/>
          </a:bodyPr>
          <a:lstStyle>
            <a:lvl1pPr algn="r"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10241" y="4394040"/>
            <a:ext cx="6108101" cy="1117687"/>
          </a:xfrm>
        </p:spPr>
        <p:txBody>
          <a:bodyPr>
            <a:normAutofit/>
          </a:bodyPr>
          <a:lstStyle>
            <a:lvl1pPr marL="0" indent="0" algn="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4556125" y="5935663"/>
            <a:ext cx="20574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x-none" altLang="x-none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400" y="5935663"/>
            <a:ext cx="4021138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x-none" altLang="x-none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10400" y="2749550"/>
            <a:ext cx="1370013" cy="1357313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9FE238-5EFA-4EEF-904A-8DD5DCAFEDE7}" type="slidenum">
              <a:rPr lang="de-DE" altLang="x-none"/>
              <a:pPr>
                <a:defRPr/>
              </a:pPr>
              <a:t>‹#›</a:t>
            </a:fld>
            <a:endParaRPr lang="de-DE" altLang="x-non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19"/>
          <p:cNvGrpSpPr>
            <a:grpSpLocks/>
          </p:cNvGrpSpPr>
          <p:nvPr/>
        </p:nvGrpSpPr>
        <p:grpSpPr bwMode="auto">
          <a:xfrm>
            <a:off x="0" y="4572000"/>
            <a:ext cx="9161463" cy="1676400"/>
            <a:chOff x="0" y="2895600"/>
            <a:chExt cx="9161969" cy="1677035"/>
          </a:xfrm>
        </p:grpSpPr>
        <p:pic>
          <p:nvPicPr>
            <p:cNvPr id="6" name="Picture 23" descr="HD-ShadowLong.png"/>
            <p:cNvPicPr>
              <a:picLocks noChangeAspect="1"/>
            </p:cNvPicPr>
            <p:nvPr/>
          </p:nvPicPr>
          <p:blipFill>
            <a:blip r:embed="rId2"/>
            <a:srcRect l="26982" r="-217"/>
            <a:stretch>
              <a:fillRect/>
            </a:stretch>
          </p:blipFill>
          <p:spPr bwMode="auto">
            <a:xfrm>
              <a:off x="0" y="4251471"/>
              <a:ext cx="7644384" cy="3211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" name="Picture 24" descr="HD-ShadowShort.png"/>
            <p:cNvPicPr>
              <a:picLocks noChangeAspect="1"/>
            </p:cNvPicPr>
            <p:nvPr/>
          </p:nvPicPr>
          <p:blipFill>
            <a:blip r:embed="rId3"/>
            <a:srcRect r="9871"/>
            <a:stretch>
              <a:fillRect/>
            </a:stretch>
          </p:blipFill>
          <p:spPr bwMode="auto">
            <a:xfrm>
              <a:off x="7717217" y="4259262"/>
              <a:ext cx="1444752" cy="1442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8" name="Rectangle 25"/>
            <p:cNvSpPr/>
            <p:nvPr/>
          </p:nvSpPr>
          <p:spPr>
            <a:xfrm>
              <a:off x="0" y="2895600"/>
              <a:ext cx="7566443" cy="1368943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Rectangle 26"/>
            <p:cNvSpPr/>
            <p:nvPr/>
          </p:nvSpPr>
          <p:spPr>
            <a:xfrm>
              <a:off x="7710914" y="2895600"/>
              <a:ext cx="1433591" cy="136894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3" y="4711617"/>
            <a:ext cx="6894770" cy="544482"/>
          </a:xfrm>
        </p:spPr>
        <p:txBody>
          <a:bodyPr anchor="b">
            <a:normAutofit/>
          </a:bodyPr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31639" y="609598"/>
            <a:ext cx="6896534" cy="3589575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401" y="5256098"/>
            <a:ext cx="6894772" cy="547819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x-none" altLang="x-none"/>
          </a:p>
        </p:txBody>
      </p:sp>
      <p:sp>
        <p:nvSpPr>
          <p:cNvPr id="11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x-none" altLang="x-none"/>
          </a:p>
        </p:txBody>
      </p:sp>
      <p:sp>
        <p:nvSpPr>
          <p:cNvPr id="12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856538" y="4711700"/>
            <a:ext cx="1149350" cy="1090613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E9090B-5B83-4979-BF97-2FF0247AB3F8}" type="slidenum">
              <a:rPr lang="de-DE" altLang="x-none"/>
              <a:pPr>
                <a:defRPr/>
              </a:pPr>
              <a:t>‹#›</a:t>
            </a:fld>
            <a:endParaRPr lang="de-DE" altLang="x-non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20"/>
          <p:cNvGrpSpPr>
            <a:grpSpLocks/>
          </p:cNvGrpSpPr>
          <p:nvPr/>
        </p:nvGrpSpPr>
        <p:grpSpPr bwMode="auto">
          <a:xfrm>
            <a:off x="0" y="4572000"/>
            <a:ext cx="9161463" cy="1676400"/>
            <a:chOff x="0" y="2895600"/>
            <a:chExt cx="9161969" cy="1677035"/>
          </a:xfrm>
        </p:grpSpPr>
        <p:pic>
          <p:nvPicPr>
            <p:cNvPr id="6" name="Picture 21" descr="HD-ShadowLong.png"/>
            <p:cNvPicPr>
              <a:picLocks noChangeAspect="1"/>
            </p:cNvPicPr>
            <p:nvPr/>
          </p:nvPicPr>
          <p:blipFill>
            <a:blip r:embed="rId2"/>
            <a:srcRect l="26982" r="-217"/>
            <a:stretch>
              <a:fillRect/>
            </a:stretch>
          </p:blipFill>
          <p:spPr bwMode="auto">
            <a:xfrm>
              <a:off x="0" y="4251471"/>
              <a:ext cx="7644384" cy="3211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" name="Picture 22" descr="HD-ShadowShort.png"/>
            <p:cNvPicPr>
              <a:picLocks noChangeAspect="1"/>
            </p:cNvPicPr>
            <p:nvPr/>
          </p:nvPicPr>
          <p:blipFill>
            <a:blip r:embed="rId3"/>
            <a:srcRect r="9871"/>
            <a:stretch>
              <a:fillRect/>
            </a:stretch>
          </p:blipFill>
          <p:spPr bwMode="auto">
            <a:xfrm>
              <a:off x="7717217" y="4259262"/>
              <a:ext cx="1444752" cy="1442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8" name="Rectangle 23"/>
            <p:cNvSpPr/>
            <p:nvPr/>
          </p:nvSpPr>
          <p:spPr>
            <a:xfrm>
              <a:off x="0" y="2895600"/>
              <a:ext cx="7566443" cy="1368943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Rectangle 24"/>
            <p:cNvSpPr/>
            <p:nvPr/>
          </p:nvSpPr>
          <p:spPr>
            <a:xfrm>
              <a:off x="7710914" y="2895600"/>
              <a:ext cx="1433591" cy="136894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4255" y="609597"/>
            <a:ext cx="6896534" cy="3592750"/>
          </a:xfrm>
        </p:spPr>
        <p:txBody>
          <a:bodyPr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1638" y="4710340"/>
            <a:ext cx="6889151" cy="1101764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x-none" altLang="x-none"/>
          </a:p>
        </p:txBody>
      </p:sp>
      <p:sp>
        <p:nvSpPr>
          <p:cNvPr id="11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x-none" altLang="x-none"/>
          </a:p>
        </p:txBody>
      </p:sp>
      <p:sp>
        <p:nvSpPr>
          <p:cNvPr id="12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856538" y="4711700"/>
            <a:ext cx="1149350" cy="1090613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627526-C5AA-4FC1-925C-AD9846BD4DB8}" type="slidenum">
              <a:rPr lang="de-DE" altLang="x-none"/>
              <a:pPr>
                <a:defRPr/>
              </a:pPr>
              <a:t>‹#›</a:t>
            </a:fld>
            <a:endParaRPr lang="de-DE" altLang="x-none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28"/>
          <p:cNvGrpSpPr>
            <a:grpSpLocks/>
          </p:cNvGrpSpPr>
          <p:nvPr/>
        </p:nvGrpSpPr>
        <p:grpSpPr bwMode="auto">
          <a:xfrm>
            <a:off x="0" y="4572000"/>
            <a:ext cx="9161463" cy="1676400"/>
            <a:chOff x="0" y="2895600"/>
            <a:chExt cx="9161969" cy="1677035"/>
          </a:xfrm>
        </p:grpSpPr>
        <p:pic>
          <p:nvPicPr>
            <p:cNvPr id="6" name="Picture 29" descr="HD-ShadowLong.png"/>
            <p:cNvPicPr>
              <a:picLocks noChangeAspect="1"/>
            </p:cNvPicPr>
            <p:nvPr/>
          </p:nvPicPr>
          <p:blipFill>
            <a:blip r:embed="rId2"/>
            <a:srcRect l="26982" r="-217"/>
            <a:stretch>
              <a:fillRect/>
            </a:stretch>
          </p:blipFill>
          <p:spPr bwMode="auto">
            <a:xfrm>
              <a:off x="0" y="4251471"/>
              <a:ext cx="7644384" cy="3211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" name="Picture 30" descr="HD-ShadowShort.png"/>
            <p:cNvPicPr>
              <a:picLocks noChangeAspect="1"/>
            </p:cNvPicPr>
            <p:nvPr/>
          </p:nvPicPr>
          <p:blipFill>
            <a:blip r:embed="rId3"/>
            <a:srcRect r="9871"/>
            <a:stretch>
              <a:fillRect/>
            </a:stretch>
          </p:blipFill>
          <p:spPr bwMode="auto">
            <a:xfrm>
              <a:off x="7717217" y="4259262"/>
              <a:ext cx="1444752" cy="1442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8" name="Rectangle 31"/>
            <p:cNvSpPr/>
            <p:nvPr/>
          </p:nvSpPr>
          <p:spPr>
            <a:xfrm>
              <a:off x="0" y="2895600"/>
              <a:ext cx="7566443" cy="1368943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Rectangle 32"/>
            <p:cNvSpPr/>
            <p:nvPr/>
          </p:nvSpPr>
          <p:spPr>
            <a:xfrm>
              <a:off x="7710914" y="2895600"/>
              <a:ext cx="1433591" cy="136894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10" name="TextBox 26"/>
          <p:cNvSpPr txBox="1"/>
          <p:nvPr/>
        </p:nvSpPr>
        <p:spPr>
          <a:xfrm>
            <a:off x="271463" y="747713"/>
            <a:ext cx="533400" cy="585787"/>
          </a:xfrm>
          <a:prstGeom prst="rect">
            <a:avLst/>
          </a:prstGeom>
        </p:spPr>
        <p:txBody>
          <a:bodyPr anchor="ctr"/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>
              <a:defRPr/>
            </a:pPr>
            <a:r>
              <a:rPr lang="en-US" sz="7200" dirty="0">
                <a:effectLst/>
                <a:latin typeface="Arial" panose="020B0604020202020204" pitchFamily="34" charset="0"/>
              </a:rPr>
              <a:t>“</a:t>
            </a:r>
          </a:p>
        </p:txBody>
      </p:sp>
      <p:sp>
        <p:nvSpPr>
          <p:cNvPr id="11" name="TextBox 27"/>
          <p:cNvSpPr txBox="1"/>
          <p:nvPr/>
        </p:nvSpPr>
        <p:spPr>
          <a:xfrm>
            <a:off x="6967538" y="2998788"/>
            <a:ext cx="457200" cy="584200"/>
          </a:xfrm>
          <a:prstGeom prst="rect">
            <a:avLst/>
          </a:prstGeom>
        </p:spPr>
        <p:txBody>
          <a:bodyPr anchor="ctr"/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algn="r">
              <a:defRPr/>
            </a:pPr>
            <a:r>
              <a:rPr lang="en-US" sz="7200" dirty="0">
                <a:effectLst/>
                <a:latin typeface="Arial" panose="020B0604020202020204" pitchFamily="34" charset="0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7921" y="616983"/>
            <a:ext cx="6425147" cy="3036061"/>
          </a:xfrm>
        </p:spPr>
        <p:txBody>
          <a:bodyPr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989438" y="3660763"/>
            <a:ext cx="5987731" cy="548968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1638" y="4710340"/>
            <a:ext cx="6903919" cy="1101764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Date Placeholder 4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x-none" altLang="x-none"/>
          </a:p>
        </p:txBody>
      </p:sp>
      <p:sp>
        <p:nvSpPr>
          <p:cNvPr id="14" name="Footer Placeholder 5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x-none" altLang="x-none"/>
          </a:p>
        </p:txBody>
      </p:sp>
      <p:sp>
        <p:nvSpPr>
          <p:cNvPr id="15" name="Slide Number Placeholder 6"/>
          <p:cNvSpPr>
            <a:spLocks noGrp="1"/>
          </p:cNvSpPr>
          <p:nvPr>
            <p:ph type="sldNum" sz="quarter" idx="16"/>
          </p:nvPr>
        </p:nvSpPr>
        <p:spPr>
          <a:xfrm>
            <a:off x="7856538" y="4710113"/>
            <a:ext cx="1149350" cy="109061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CA78D8-8047-4F13-B9E6-2929AECE75BB}" type="slidenum">
              <a:rPr lang="de-DE" altLang="x-none"/>
              <a:pPr>
                <a:defRPr/>
              </a:pPr>
              <a:t>‹#›</a:t>
            </a:fld>
            <a:endParaRPr lang="de-DE" altLang="x-none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21"/>
          <p:cNvGrpSpPr>
            <a:grpSpLocks/>
          </p:cNvGrpSpPr>
          <p:nvPr/>
        </p:nvGrpSpPr>
        <p:grpSpPr bwMode="auto">
          <a:xfrm>
            <a:off x="0" y="4572000"/>
            <a:ext cx="9161463" cy="1676400"/>
            <a:chOff x="0" y="2895600"/>
            <a:chExt cx="9161969" cy="1677035"/>
          </a:xfrm>
        </p:grpSpPr>
        <p:pic>
          <p:nvPicPr>
            <p:cNvPr id="6" name="Picture 22" descr="HD-ShadowLong.png"/>
            <p:cNvPicPr>
              <a:picLocks noChangeAspect="1"/>
            </p:cNvPicPr>
            <p:nvPr/>
          </p:nvPicPr>
          <p:blipFill>
            <a:blip r:embed="rId2"/>
            <a:srcRect l="26982" r="-217"/>
            <a:stretch>
              <a:fillRect/>
            </a:stretch>
          </p:blipFill>
          <p:spPr bwMode="auto">
            <a:xfrm>
              <a:off x="0" y="4251471"/>
              <a:ext cx="7644384" cy="3211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" name="Picture 23" descr="HD-ShadowShort.png"/>
            <p:cNvPicPr>
              <a:picLocks noChangeAspect="1"/>
            </p:cNvPicPr>
            <p:nvPr/>
          </p:nvPicPr>
          <p:blipFill>
            <a:blip r:embed="rId3"/>
            <a:srcRect r="9871"/>
            <a:stretch>
              <a:fillRect/>
            </a:stretch>
          </p:blipFill>
          <p:spPr bwMode="auto">
            <a:xfrm>
              <a:off x="7717217" y="4259262"/>
              <a:ext cx="1444752" cy="1442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8" name="Rectangle 24"/>
            <p:cNvSpPr/>
            <p:nvPr/>
          </p:nvSpPr>
          <p:spPr>
            <a:xfrm>
              <a:off x="0" y="2895600"/>
              <a:ext cx="7566443" cy="1368943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Rectangle 25"/>
            <p:cNvSpPr/>
            <p:nvPr/>
          </p:nvSpPr>
          <p:spPr>
            <a:xfrm>
              <a:off x="7710914" y="2895600"/>
              <a:ext cx="1433591" cy="136894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1638" y="4710340"/>
            <a:ext cx="6896534" cy="589812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1639" y="5300150"/>
            <a:ext cx="6896534" cy="51195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x-none" altLang="x-none"/>
          </a:p>
        </p:txBody>
      </p:sp>
      <p:sp>
        <p:nvSpPr>
          <p:cNvPr id="11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x-none" altLang="x-none"/>
          </a:p>
        </p:txBody>
      </p:sp>
      <p:sp>
        <p:nvSpPr>
          <p:cNvPr id="12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856538" y="4710113"/>
            <a:ext cx="1149350" cy="109061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153A12-F399-452C-99D2-5BFDA810B4DC}" type="slidenum">
              <a:rPr lang="de-DE" altLang="x-none"/>
              <a:pPr>
                <a:defRPr/>
              </a:pPr>
              <a:t>‹#›</a:t>
            </a:fld>
            <a:endParaRPr lang="de-DE" altLang="x-none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22"/>
          <p:cNvGrpSpPr>
            <a:grpSpLocks/>
          </p:cNvGrpSpPr>
          <p:nvPr/>
        </p:nvGrpSpPr>
        <p:grpSpPr bwMode="auto">
          <a:xfrm>
            <a:off x="0" y="609600"/>
            <a:ext cx="9161463" cy="1676400"/>
            <a:chOff x="0" y="2895600"/>
            <a:chExt cx="9161969" cy="1677035"/>
          </a:xfrm>
        </p:grpSpPr>
        <p:pic>
          <p:nvPicPr>
            <p:cNvPr id="14" name="Picture 23" descr="HD-ShadowLong.png"/>
            <p:cNvPicPr>
              <a:picLocks noChangeAspect="1"/>
            </p:cNvPicPr>
            <p:nvPr/>
          </p:nvPicPr>
          <p:blipFill>
            <a:blip r:embed="rId2"/>
            <a:srcRect l="26982" r="-217"/>
            <a:stretch>
              <a:fillRect/>
            </a:stretch>
          </p:blipFill>
          <p:spPr bwMode="auto">
            <a:xfrm>
              <a:off x="0" y="4251471"/>
              <a:ext cx="7644384" cy="3211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6" name="Picture 24" descr="HD-ShadowShort.png"/>
            <p:cNvPicPr>
              <a:picLocks noChangeAspect="1"/>
            </p:cNvPicPr>
            <p:nvPr/>
          </p:nvPicPr>
          <p:blipFill>
            <a:blip r:embed="rId3"/>
            <a:srcRect r="9871"/>
            <a:stretch>
              <a:fillRect/>
            </a:stretch>
          </p:blipFill>
          <p:spPr bwMode="auto">
            <a:xfrm>
              <a:off x="7717217" y="4259262"/>
              <a:ext cx="1444752" cy="1442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7" name="Rectangle 25"/>
            <p:cNvSpPr/>
            <p:nvPr/>
          </p:nvSpPr>
          <p:spPr>
            <a:xfrm>
              <a:off x="0" y="2895600"/>
              <a:ext cx="7566443" cy="1368943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Rectangle 26"/>
            <p:cNvSpPr/>
            <p:nvPr/>
          </p:nvSpPr>
          <p:spPr>
            <a:xfrm>
              <a:off x="7710914" y="2895600"/>
              <a:ext cx="1433591" cy="136894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531639" y="753228"/>
            <a:ext cx="6896534" cy="10809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532629" y="2329489"/>
            <a:ext cx="2194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539777" y="3015290"/>
            <a:ext cx="2194560" cy="2913513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878413" y="2336873"/>
            <a:ext cx="2194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2879710" y="3007906"/>
            <a:ext cx="2194560" cy="2913513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226136" y="2336873"/>
            <a:ext cx="2194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5233520" y="3007905"/>
            <a:ext cx="2194560" cy="2913513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9" name="Date Placeholder 2"/>
          <p:cNvSpPr>
            <a:spLocks noGrp="1"/>
          </p:cNvSpPr>
          <p:nvPr>
            <p:ph type="dt" sz="half" idx="18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x-none" altLang="x-none"/>
          </a:p>
        </p:txBody>
      </p:sp>
      <p:sp>
        <p:nvSpPr>
          <p:cNvPr id="20" name="Footer Placeholder 3"/>
          <p:cNvSpPr>
            <a:spLocks noGrp="1"/>
          </p:cNvSpPr>
          <p:nvPr>
            <p:ph type="ftr" sz="quarter" idx="19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x-none" altLang="x-none"/>
          </a:p>
        </p:txBody>
      </p:sp>
      <p:sp>
        <p:nvSpPr>
          <p:cNvPr id="21" name="Slide Number Placeholder 4"/>
          <p:cNvSpPr>
            <a:spLocks noGrp="1"/>
          </p:cNvSpPr>
          <p:nvPr>
            <p:ph type="sldNum" sz="quarter" idx="2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678982-9938-42E8-9A93-43CC713BA161}" type="slidenum">
              <a:rPr lang="de-DE" altLang="x-none"/>
              <a:pPr>
                <a:defRPr/>
              </a:pPr>
              <a:t>‹#›</a:t>
            </a:fld>
            <a:endParaRPr lang="de-DE" altLang="x-none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33"/>
          <p:cNvGrpSpPr>
            <a:grpSpLocks/>
          </p:cNvGrpSpPr>
          <p:nvPr/>
        </p:nvGrpSpPr>
        <p:grpSpPr bwMode="auto">
          <a:xfrm>
            <a:off x="0" y="609600"/>
            <a:ext cx="9161463" cy="1676400"/>
            <a:chOff x="0" y="2895600"/>
            <a:chExt cx="9161969" cy="1677035"/>
          </a:xfrm>
        </p:grpSpPr>
        <p:pic>
          <p:nvPicPr>
            <p:cNvPr id="13" name="Picture 34" descr="HD-ShadowLong.png"/>
            <p:cNvPicPr>
              <a:picLocks noChangeAspect="1"/>
            </p:cNvPicPr>
            <p:nvPr/>
          </p:nvPicPr>
          <p:blipFill>
            <a:blip r:embed="rId2"/>
            <a:srcRect l="26982" r="-217"/>
            <a:stretch>
              <a:fillRect/>
            </a:stretch>
          </p:blipFill>
          <p:spPr bwMode="auto">
            <a:xfrm>
              <a:off x="0" y="4251471"/>
              <a:ext cx="7644384" cy="3211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4" name="Picture 35" descr="HD-ShadowShort.png"/>
            <p:cNvPicPr>
              <a:picLocks noChangeAspect="1"/>
            </p:cNvPicPr>
            <p:nvPr/>
          </p:nvPicPr>
          <p:blipFill>
            <a:blip r:embed="rId3"/>
            <a:srcRect r="9871"/>
            <a:stretch>
              <a:fillRect/>
            </a:stretch>
          </p:blipFill>
          <p:spPr bwMode="auto">
            <a:xfrm>
              <a:off x="7717217" y="4259262"/>
              <a:ext cx="1444752" cy="1442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5" name="Rectangle 36"/>
            <p:cNvSpPr/>
            <p:nvPr/>
          </p:nvSpPr>
          <p:spPr>
            <a:xfrm>
              <a:off x="0" y="2895600"/>
              <a:ext cx="7566443" cy="1368943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Rectangle 37"/>
            <p:cNvSpPr/>
            <p:nvPr/>
          </p:nvSpPr>
          <p:spPr>
            <a:xfrm>
              <a:off x="7710914" y="2895600"/>
              <a:ext cx="1433591" cy="136894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531639" y="753228"/>
            <a:ext cx="6896534" cy="10809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532391" y="4297503"/>
            <a:ext cx="219225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532391" y="2336873"/>
            <a:ext cx="2192257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rtlCol="0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532391" y="4873765"/>
            <a:ext cx="2192257" cy="1062422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870497" y="4297503"/>
            <a:ext cx="221507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2870497" y="2336873"/>
            <a:ext cx="2215070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rtlCol="0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2869483" y="4873764"/>
            <a:ext cx="2218004" cy="1062422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231028" y="4297503"/>
            <a:ext cx="219433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231027" y="2336873"/>
            <a:ext cx="2194333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rtlCol="0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230934" y="4873762"/>
            <a:ext cx="2197239" cy="1062422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7" name="Date Placeholder 2"/>
          <p:cNvSpPr>
            <a:spLocks noGrp="1"/>
          </p:cNvSpPr>
          <p:nvPr>
            <p:ph type="dt" sz="half" idx="2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x-none" altLang="x-none"/>
          </a:p>
        </p:txBody>
      </p:sp>
      <p:sp>
        <p:nvSpPr>
          <p:cNvPr id="18" name="Footer Placeholder 3"/>
          <p:cNvSpPr>
            <a:spLocks noGrp="1"/>
          </p:cNvSpPr>
          <p:nvPr>
            <p:ph type="ftr" sz="quarter" idx="2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x-none" altLang="x-none"/>
          </a:p>
        </p:txBody>
      </p:sp>
      <p:sp>
        <p:nvSpPr>
          <p:cNvPr id="28" name="Slide Number Placeholder 4"/>
          <p:cNvSpPr>
            <a:spLocks noGrp="1"/>
          </p:cNvSpPr>
          <p:nvPr>
            <p:ph type="sldNum" sz="quarter" idx="2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DA25EC-F32F-4687-A2A7-127CC01C1605}" type="slidenum">
              <a:rPr lang="de-DE" altLang="x-none"/>
              <a:pPr>
                <a:defRPr/>
              </a:pPr>
              <a:t>‹#›</a:t>
            </a:fld>
            <a:endParaRPr lang="de-DE" altLang="x-none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5"/>
          <p:cNvGrpSpPr>
            <a:grpSpLocks/>
          </p:cNvGrpSpPr>
          <p:nvPr/>
        </p:nvGrpSpPr>
        <p:grpSpPr bwMode="auto">
          <a:xfrm>
            <a:off x="0" y="609600"/>
            <a:ext cx="9161463" cy="1676400"/>
            <a:chOff x="0" y="2895600"/>
            <a:chExt cx="9161969" cy="1677035"/>
          </a:xfrm>
        </p:grpSpPr>
        <p:pic>
          <p:nvPicPr>
            <p:cNvPr id="5" name="Picture 16" descr="HD-ShadowLong.png"/>
            <p:cNvPicPr>
              <a:picLocks noChangeAspect="1"/>
            </p:cNvPicPr>
            <p:nvPr/>
          </p:nvPicPr>
          <p:blipFill>
            <a:blip r:embed="rId2"/>
            <a:srcRect l="26982" r="-217"/>
            <a:stretch>
              <a:fillRect/>
            </a:stretch>
          </p:blipFill>
          <p:spPr bwMode="auto">
            <a:xfrm>
              <a:off x="0" y="4251471"/>
              <a:ext cx="7644384" cy="3211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" name="Picture 17" descr="HD-ShadowShort.png"/>
            <p:cNvPicPr>
              <a:picLocks noChangeAspect="1"/>
            </p:cNvPicPr>
            <p:nvPr/>
          </p:nvPicPr>
          <p:blipFill>
            <a:blip r:embed="rId3"/>
            <a:srcRect r="9871"/>
            <a:stretch>
              <a:fillRect/>
            </a:stretch>
          </p:blipFill>
          <p:spPr bwMode="auto">
            <a:xfrm>
              <a:off x="7717217" y="4259262"/>
              <a:ext cx="1444752" cy="1442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" name="Rectangle 18"/>
            <p:cNvSpPr/>
            <p:nvPr/>
          </p:nvSpPr>
          <p:spPr>
            <a:xfrm>
              <a:off x="0" y="2895600"/>
              <a:ext cx="7566443" cy="1368943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Rectangle 19"/>
            <p:cNvSpPr/>
            <p:nvPr/>
          </p:nvSpPr>
          <p:spPr>
            <a:xfrm>
              <a:off x="7710914" y="2895600"/>
              <a:ext cx="1433591" cy="136894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1639" y="753228"/>
            <a:ext cx="6896534" cy="1080938"/>
          </a:xfrm>
        </p:spPr>
        <p:txBody>
          <a:bodyPr/>
          <a:lstStyle>
            <a:lvl1pPr algn="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x-none" altLang="x-none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x-none" altLang="x-none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5BBCCD-28AF-4273-BF20-C130AFC17263}" type="slidenum">
              <a:rPr lang="de-DE" altLang="x-none"/>
              <a:pPr>
                <a:defRPr/>
              </a:pPr>
              <a:t>‹#›</a:t>
            </a:fld>
            <a:endParaRPr lang="de-DE" altLang="x-none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3"/>
          <p:cNvGrpSpPr>
            <a:grpSpLocks/>
          </p:cNvGrpSpPr>
          <p:nvPr/>
        </p:nvGrpSpPr>
        <p:grpSpPr bwMode="auto">
          <a:xfrm rot="5400000">
            <a:off x="4575175" y="2747963"/>
            <a:ext cx="6862763" cy="1366837"/>
            <a:chOff x="2281445" y="609600"/>
            <a:chExt cx="6862555" cy="1368199"/>
          </a:xfrm>
        </p:grpSpPr>
        <p:sp>
          <p:nvSpPr>
            <p:cNvPr id="5" name="Rectangle 11"/>
            <p:cNvSpPr/>
            <p:nvPr/>
          </p:nvSpPr>
          <p:spPr>
            <a:xfrm>
              <a:off x="2281445" y="609600"/>
              <a:ext cx="5286215" cy="1368199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" name="Rectangle 12"/>
            <p:cNvSpPr/>
            <p:nvPr/>
          </p:nvSpPr>
          <p:spPr>
            <a:xfrm>
              <a:off x="7710530" y="609600"/>
              <a:ext cx="1433470" cy="136819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464798" y="609597"/>
            <a:ext cx="1069602" cy="4461936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0241" y="609598"/>
            <a:ext cx="6576359" cy="532658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029200" y="5935663"/>
            <a:ext cx="20574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x-none" altLang="x-none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09588" y="5935663"/>
            <a:ext cx="4519612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x-none" altLang="x-none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431088" y="5432425"/>
            <a:ext cx="1149350" cy="1273175"/>
          </a:xfrm>
        </p:spPr>
        <p:txBody>
          <a:bodyPr anchor="t"/>
          <a:lstStyle>
            <a:lvl1pPr algn="ctr">
              <a:defRPr smtClean="0"/>
            </a:lvl1pPr>
          </a:lstStyle>
          <a:p>
            <a:pPr>
              <a:defRPr/>
            </a:pPr>
            <a:fld id="{C0519B16-84EF-4031-A4C5-151096916837}" type="slidenum">
              <a:rPr lang="de-DE" altLang="x-none"/>
              <a:pPr>
                <a:defRPr/>
              </a:pPr>
              <a:t>‹#›</a:t>
            </a:fld>
            <a:endParaRPr lang="de-DE" altLang="x-non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6"/>
          <p:cNvGrpSpPr>
            <a:grpSpLocks/>
          </p:cNvGrpSpPr>
          <p:nvPr/>
        </p:nvGrpSpPr>
        <p:grpSpPr bwMode="auto">
          <a:xfrm>
            <a:off x="0" y="609600"/>
            <a:ext cx="9161463" cy="1676400"/>
            <a:chOff x="0" y="2895600"/>
            <a:chExt cx="9161969" cy="1677035"/>
          </a:xfrm>
        </p:grpSpPr>
        <p:pic>
          <p:nvPicPr>
            <p:cNvPr id="5" name="Picture 27" descr="HD-ShadowLong.png"/>
            <p:cNvPicPr>
              <a:picLocks noChangeAspect="1"/>
            </p:cNvPicPr>
            <p:nvPr/>
          </p:nvPicPr>
          <p:blipFill>
            <a:blip r:embed="rId2"/>
            <a:srcRect l="26982" r="-217"/>
            <a:stretch>
              <a:fillRect/>
            </a:stretch>
          </p:blipFill>
          <p:spPr bwMode="auto">
            <a:xfrm>
              <a:off x="0" y="4251471"/>
              <a:ext cx="7644384" cy="3211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" name="Picture 28" descr="HD-ShadowShort.png"/>
            <p:cNvPicPr>
              <a:picLocks noChangeAspect="1"/>
            </p:cNvPicPr>
            <p:nvPr/>
          </p:nvPicPr>
          <p:blipFill>
            <a:blip r:embed="rId3"/>
            <a:srcRect r="9871"/>
            <a:stretch>
              <a:fillRect/>
            </a:stretch>
          </p:blipFill>
          <p:spPr bwMode="auto">
            <a:xfrm>
              <a:off x="7717217" y="4259262"/>
              <a:ext cx="1444752" cy="1442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" name="Rectangle 29"/>
            <p:cNvSpPr/>
            <p:nvPr/>
          </p:nvSpPr>
          <p:spPr>
            <a:xfrm>
              <a:off x="0" y="2895600"/>
              <a:ext cx="7566443" cy="1368943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Rectangle 30"/>
            <p:cNvSpPr/>
            <p:nvPr/>
          </p:nvSpPr>
          <p:spPr>
            <a:xfrm>
              <a:off x="7710914" y="2895600"/>
              <a:ext cx="1433591" cy="136894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x-none" altLang="x-none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x-none" altLang="x-none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F872E6-569C-4449-BBDB-A530BCEFDA00}" type="slidenum">
              <a:rPr lang="de-DE" altLang="x-none"/>
              <a:pPr>
                <a:defRPr/>
              </a:pPr>
              <a:t>‹#›</a:t>
            </a:fld>
            <a:endParaRPr lang="de-DE" altLang="x-non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7"/>
          <p:cNvGrpSpPr>
            <a:grpSpLocks/>
          </p:cNvGrpSpPr>
          <p:nvPr/>
        </p:nvGrpSpPr>
        <p:grpSpPr bwMode="auto">
          <a:xfrm>
            <a:off x="0" y="2728913"/>
            <a:ext cx="9161463" cy="1676400"/>
            <a:chOff x="0" y="2895600"/>
            <a:chExt cx="9161969" cy="1677035"/>
          </a:xfrm>
        </p:grpSpPr>
        <p:pic>
          <p:nvPicPr>
            <p:cNvPr id="5" name="Picture 18" descr="HD-ShadowLong.png"/>
            <p:cNvPicPr>
              <a:picLocks noChangeAspect="1"/>
            </p:cNvPicPr>
            <p:nvPr/>
          </p:nvPicPr>
          <p:blipFill>
            <a:blip r:embed="rId2"/>
            <a:srcRect l="26982" r="-217"/>
            <a:stretch>
              <a:fillRect/>
            </a:stretch>
          </p:blipFill>
          <p:spPr bwMode="auto">
            <a:xfrm>
              <a:off x="0" y="4251471"/>
              <a:ext cx="7644384" cy="3211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" name="Picture 19" descr="HD-ShadowShort.png"/>
            <p:cNvPicPr>
              <a:picLocks noChangeAspect="1"/>
            </p:cNvPicPr>
            <p:nvPr/>
          </p:nvPicPr>
          <p:blipFill>
            <a:blip r:embed="rId3"/>
            <a:srcRect r="9871"/>
            <a:stretch>
              <a:fillRect/>
            </a:stretch>
          </p:blipFill>
          <p:spPr bwMode="auto">
            <a:xfrm>
              <a:off x="7717217" y="4259262"/>
              <a:ext cx="1444752" cy="1442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" name="Rectangle 20"/>
            <p:cNvSpPr/>
            <p:nvPr/>
          </p:nvSpPr>
          <p:spPr>
            <a:xfrm>
              <a:off x="0" y="2895600"/>
              <a:ext cx="7566443" cy="1368943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Rectangle 21"/>
            <p:cNvSpPr/>
            <p:nvPr/>
          </p:nvSpPr>
          <p:spPr>
            <a:xfrm>
              <a:off x="7710914" y="2895600"/>
              <a:ext cx="1433591" cy="136894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1639" y="2869895"/>
            <a:ext cx="6889150" cy="1090788"/>
          </a:xfrm>
        </p:spPr>
        <p:txBody>
          <a:bodyPr>
            <a:normAutofit/>
          </a:bodyPr>
          <a:lstStyle>
            <a:lvl1pPr algn="r"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1639" y="4232172"/>
            <a:ext cx="6889150" cy="1704017"/>
          </a:xfrm>
        </p:spPr>
        <p:txBody>
          <a:bodyPr>
            <a:normAutofit/>
          </a:bodyPr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0"/>
          </p:nvPr>
        </p:nvSpPr>
        <p:spPr>
          <a:xfrm>
            <a:off x="5365750" y="5935663"/>
            <a:ext cx="20574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x-none" altLang="x-none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x-none" altLang="x-none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856538" y="2870200"/>
            <a:ext cx="1149350" cy="1090613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0CB252-6DD9-4254-87E3-E0BB99FD4A8C}" type="slidenum">
              <a:rPr lang="de-DE" altLang="x-none"/>
              <a:pPr>
                <a:defRPr/>
              </a:pPr>
              <a:t>‹#›</a:t>
            </a:fld>
            <a:endParaRPr lang="de-DE" altLang="x-non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16"/>
          <p:cNvGrpSpPr>
            <a:grpSpLocks/>
          </p:cNvGrpSpPr>
          <p:nvPr/>
        </p:nvGrpSpPr>
        <p:grpSpPr bwMode="auto">
          <a:xfrm>
            <a:off x="0" y="609600"/>
            <a:ext cx="9161463" cy="1676400"/>
            <a:chOff x="0" y="2895600"/>
            <a:chExt cx="9161969" cy="1677035"/>
          </a:xfrm>
        </p:grpSpPr>
        <p:pic>
          <p:nvPicPr>
            <p:cNvPr id="6" name="Picture 17" descr="HD-ShadowLong.png"/>
            <p:cNvPicPr>
              <a:picLocks noChangeAspect="1"/>
            </p:cNvPicPr>
            <p:nvPr/>
          </p:nvPicPr>
          <p:blipFill>
            <a:blip r:embed="rId2"/>
            <a:srcRect l="26982" r="-217"/>
            <a:stretch>
              <a:fillRect/>
            </a:stretch>
          </p:blipFill>
          <p:spPr bwMode="auto">
            <a:xfrm>
              <a:off x="0" y="4251471"/>
              <a:ext cx="7644384" cy="3211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" name="Picture 18" descr="HD-ShadowShort.png"/>
            <p:cNvPicPr>
              <a:picLocks noChangeAspect="1"/>
            </p:cNvPicPr>
            <p:nvPr/>
          </p:nvPicPr>
          <p:blipFill>
            <a:blip r:embed="rId3"/>
            <a:srcRect r="9871"/>
            <a:stretch>
              <a:fillRect/>
            </a:stretch>
          </p:blipFill>
          <p:spPr bwMode="auto">
            <a:xfrm>
              <a:off x="7717217" y="4259262"/>
              <a:ext cx="1444752" cy="1442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8" name="Rectangle 19"/>
            <p:cNvSpPr/>
            <p:nvPr/>
          </p:nvSpPr>
          <p:spPr>
            <a:xfrm>
              <a:off x="0" y="2895600"/>
              <a:ext cx="7566443" cy="1368943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Rectangle 20"/>
            <p:cNvSpPr/>
            <p:nvPr/>
          </p:nvSpPr>
          <p:spPr>
            <a:xfrm>
              <a:off x="7710914" y="2895600"/>
              <a:ext cx="1433591" cy="136894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753228"/>
            <a:ext cx="6887390" cy="10809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3400" y="2336873"/>
            <a:ext cx="3357899" cy="359931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61128" y="2336873"/>
            <a:ext cx="3359661" cy="359931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x-none" altLang="x-none"/>
          </a:p>
        </p:txBody>
      </p:sp>
      <p:sp>
        <p:nvSpPr>
          <p:cNvPr id="11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x-none" altLang="x-none"/>
          </a:p>
        </p:txBody>
      </p:sp>
      <p:sp>
        <p:nvSpPr>
          <p:cNvPr id="12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835B50-56CE-429B-BCD5-B5E593980D15}" type="slidenum">
              <a:rPr lang="de-DE" altLang="x-none"/>
              <a:pPr>
                <a:defRPr/>
              </a:pPr>
              <a:t>‹#›</a:t>
            </a:fld>
            <a:endParaRPr lang="de-DE" altLang="x-non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27"/>
          <p:cNvGrpSpPr>
            <a:grpSpLocks/>
          </p:cNvGrpSpPr>
          <p:nvPr/>
        </p:nvGrpSpPr>
        <p:grpSpPr bwMode="auto">
          <a:xfrm>
            <a:off x="0" y="609600"/>
            <a:ext cx="9161463" cy="1676400"/>
            <a:chOff x="0" y="2895600"/>
            <a:chExt cx="9161969" cy="1677035"/>
          </a:xfrm>
        </p:grpSpPr>
        <p:pic>
          <p:nvPicPr>
            <p:cNvPr id="8" name="Picture 28" descr="HD-ShadowLong.png"/>
            <p:cNvPicPr>
              <a:picLocks noChangeAspect="1"/>
            </p:cNvPicPr>
            <p:nvPr/>
          </p:nvPicPr>
          <p:blipFill>
            <a:blip r:embed="rId2"/>
            <a:srcRect l="26982" r="-217"/>
            <a:stretch>
              <a:fillRect/>
            </a:stretch>
          </p:blipFill>
          <p:spPr bwMode="auto">
            <a:xfrm>
              <a:off x="0" y="4251471"/>
              <a:ext cx="7644384" cy="3211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9" name="Picture 29" descr="HD-ShadowShort.png"/>
            <p:cNvPicPr>
              <a:picLocks noChangeAspect="1"/>
            </p:cNvPicPr>
            <p:nvPr/>
          </p:nvPicPr>
          <p:blipFill>
            <a:blip r:embed="rId3"/>
            <a:srcRect r="9871"/>
            <a:stretch>
              <a:fillRect/>
            </a:stretch>
          </p:blipFill>
          <p:spPr bwMode="auto">
            <a:xfrm>
              <a:off x="7717217" y="4259262"/>
              <a:ext cx="1444752" cy="1442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0" name="Rectangle 30"/>
            <p:cNvSpPr/>
            <p:nvPr/>
          </p:nvSpPr>
          <p:spPr>
            <a:xfrm>
              <a:off x="0" y="2895600"/>
              <a:ext cx="7566443" cy="1368943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31"/>
            <p:cNvSpPr/>
            <p:nvPr/>
          </p:nvSpPr>
          <p:spPr>
            <a:xfrm>
              <a:off x="7710914" y="2895600"/>
              <a:ext cx="1433591" cy="136894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1639" y="753230"/>
            <a:ext cx="6896534" cy="10809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0988" y="2336874"/>
            <a:ext cx="3145080" cy="69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1638" y="3030009"/>
            <a:ext cx="3367045" cy="290617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82646" y="2336873"/>
            <a:ext cx="3145527" cy="69207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061129" y="3030009"/>
            <a:ext cx="3367044" cy="290617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2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x-none" altLang="x-none"/>
          </a:p>
        </p:txBody>
      </p:sp>
      <p:sp>
        <p:nvSpPr>
          <p:cNvPr id="13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x-none" altLang="x-none"/>
          </a:p>
        </p:txBody>
      </p:sp>
      <p:sp>
        <p:nvSpPr>
          <p:cNvPr id="14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D1B230-E1FB-4C49-912D-DE7A4308FBE1}" type="slidenum">
              <a:rPr lang="de-DE" altLang="x-none"/>
              <a:pPr>
                <a:defRPr/>
              </a:pPr>
              <a:t>‹#›</a:t>
            </a:fld>
            <a:endParaRPr lang="de-DE" altLang="x-non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14"/>
          <p:cNvGrpSpPr>
            <a:grpSpLocks/>
          </p:cNvGrpSpPr>
          <p:nvPr/>
        </p:nvGrpSpPr>
        <p:grpSpPr bwMode="auto">
          <a:xfrm>
            <a:off x="0" y="609600"/>
            <a:ext cx="9161463" cy="1676400"/>
            <a:chOff x="0" y="2895600"/>
            <a:chExt cx="9161969" cy="1677035"/>
          </a:xfrm>
        </p:grpSpPr>
        <p:pic>
          <p:nvPicPr>
            <p:cNvPr id="4" name="Picture 15" descr="HD-ShadowLong.png"/>
            <p:cNvPicPr>
              <a:picLocks noChangeAspect="1"/>
            </p:cNvPicPr>
            <p:nvPr/>
          </p:nvPicPr>
          <p:blipFill>
            <a:blip r:embed="rId2"/>
            <a:srcRect l="26982" r="-217"/>
            <a:stretch>
              <a:fillRect/>
            </a:stretch>
          </p:blipFill>
          <p:spPr bwMode="auto">
            <a:xfrm>
              <a:off x="0" y="4251471"/>
              <a:ext cx="7644384" cy="3211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" name="Picture 16" descr="HD-ShadowShort.png"/>
            <p:cNvPicPr>
              <a:picLocks noChangeAspect="1"/>
            </p:cNvPicPr>
            <p:nvPr/>
          </p:nvPicPr>
          <p:blipFill>
            <a:blip r:embed="rId3"/>
            <a:srcRect r="9871"/>
            <a:stretch>
              <a:fillRect/>
            </a:stretch>
          </p:blipFill>
          <p:spPr bwMode="auto">
            <a:xfrm>
              <a:off x="7717217" y="4259262"/>
              <a:ext cx="1444752" cy="1442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" name="Rectangle 17"/>
            <p:cNvSpPr/>
            <p:nvPr/>
          </p:nvSpPr>
          <p:spPr>
            <a:xfrm>
              <a:off x="0" y="2895600"/>
              <a:ext cx="7566443" cy="1368943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18"/>
            <p:cNvSpPr/>
            <p:nvPr/>
          </p:nvSpPr>
          <p:spPr>
            <a:xfrm>
              <a:off x="7710914" y="2895600"/>
              <a:ext cx="1433591" cy="136894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x-none" altLang="x-none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x-none" altLang="x-none"/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BF8515-BA51-4BF7-B4EA-B0EE4DAF4CEA}" type="slidenum">
              <a:rPr lang="de-DE" altLang="x-none"/>
              <a:pPr>
                <a:defRPr/>
              </a:pPr>
              <a:t>‹#›</a:t>
            </a:fld>
            <a:endParaRPr lang="de-DE" altLang="x-non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1" descr="HD-ShadowShort.png"/>
          <p:cNvPicPr>
            <a:picLocks noChangeAspect="1"/>
          </p:cNvPicPr>
          <p:nvPr/>
        </p:nvPicPr>
        <p:blipFill>
          <a:blip r:embed="rId2"/>
          <a:srcRect r="9871"/>
          <a:stretch>
            <a:fillRect/>
          </a:stretch>
        </p:blipFill>
        <p:spPr bwMode="auto">
          <a:xfrm>
            <a:off x="7716838" y="1973263"/>
            <a:ext cx="1444625" cy="144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13"/>
          <p:cNvSpPr/>
          <p:nvPr/>
        </p:nvSpPr>
        <p:spPr>
          <a:xfrm>
            <a:off x="7710488" y="609600"/>
            <a:ext cx="1433512" cy="13684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x-none" altLang="x-none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x-none" altLang="x-none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7110FA-8A88-4256-AF3B-9A9825719803}" type="slidenum">
              <a:rPr lang="de-DE" altLang="x-none"/>
              <a:pPr>
                <a:defRPr/>
              </a:pPr>
              <a:t>‹#›</a:t>
            </a:fld>
            <a:endParaRPr lang="de-DE" altLang="x-non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16"/>
          <p:cNvGrpSpPr>
            <a:grpSpLocks/>
          </p:cNvGrpSpPr>
          <p:nvPr/>
        </p:nvGrpSpPr>
        <p:grpSpPr bwMode="auto">
          <a:xfrm>
            <a:off x="0" y="609600"/>
            <a:ext cx="9161463" cy="1676400"/>
            <a:chOff x="0" y="2895600"/>
            <a:chExt cx="9161969" cy="1677035"/>
          </a:xfrm>
        </p:grpSpPr>
        <p:pic>
          <p:nvPicPr>
            <p:cNvPr id="6" name="Picture 17" descr="HD-ShadowLong.png"/>
            <p:cNvPicPr>
              <a:picLocks noChangeAspect="1"/>
            </p:cNvPicPr>
            <p:nvPr/>
          </p:nvPicPr>
          <p:blipFill>
            <a:blip r:embed="rId2"/>
            <a:srcRect l="26982" r="-217"/>
            <a:stretch>
              <a:fillRect/>
            </a:stretch>
          </p:blipFill>
          <p:spPr bwMode="auto">
            <a:xfrm>
              <a:off x="0" y="4251471"/>
              <a:ext cx="7644384" cy="3211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" name="Picture 18" descr="HD-ShadowShort.png"/>
            <p:cNvPicPr>
              <a:picLocks noChangeAspect="1"/>
            </p:cNvPicPr>
            <p:nvPr/>
          </p:nvPicPr>
          <p:blipFill>
            <a:blip r:embed="rId3"/>
            <a:srcRect r="9871"/>
            <a:stretch>
              <a:fillRect/>
            </a:stretch>
          </p:blipFill>
          <p:spPr bwMode="auto">
            <a:xfrm>
              <a:off x="7717217" y="4259262"/>
              <a:ext cx="1444752" cy="1442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8" name="Rectangle 19"/>
            <p:cNvSpPr/>
            <p:nvPr/>
          </p:nvSpPr>
          <p:spPr>
            <a:xfrm>
              <a:off x="0" y="2895600"/>
              <a:ext cx="7566443" cy="1368943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Rectangle 20"/>
            <p:cNvSpPr/>
            <p:nvPr/>
          </p:nvSpPr>
          <p:spPr>
            <a:xfrm>
              <a:off x="7710914" y="2895600"/>
              <a:ext cx="1433591" cy="136894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1639" y="753227"/>
            <a:ext cx="6896534" cy="108094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14385" y="2336874"/>
            <a:ext cx="3913788" cy="359931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401" y="2336873"/>
            <a:ext cx="2796240" cy="359931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x-none" altLang="x-none"/>
          </a:p>
        </p:txBody>
      </p:sp>
      <p:sp>
        <p:nvSpPr>
          <p:cNvPr id="11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x-none" altLang="x-none"/>
          </a:p>
        </p:txBody>
      </p:sp>
      <p:sp>
        <p:nvSpPr>
          <p:cNvPr id="12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24FDCE-1B06-4326-A1E4-ABF1EB3FDC91}" type="slidenum">
              <a:rPr lang="de-DE" altLang="x-none"/>
              <a:pPr>
                <a:defRPr/>
              </a:pPr>
              <a:t>‹#›</a:t>
            </a:fld>
            <a:endParaRPr lang="de-DE" altLang="x-non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16"/>
          <p:cNvGrpSpPr>
            <a:grpSpLocks/>
          </p:cNvGrpSpPr>
          <p:nvPr/>
        </p:nvGrpSpPr>
        <p:grpSpPr bwMode="auto">
          <a:xfrm>
            <a:off x="0" y="609600"/>
            <a:ext cx="9161463" cy="1676400"/>
            <a:chOff x="0" y="2895600"/>
            <a:chExt cx="9161969" cy="1677035"/>
          </a:xfrm>
        </p:grpSpPr>
        <p:pic>
          <p:nvPicPr>
            <p:cNvPr id="6" name="Picture 17" descr="HD-ShadowLong.png"/>
            <p:cNvPicPr>
              <a:picLocks noChangeAspect="1"/>
            </p:cNvPicPr>
            <p:nvPr/>
          </p:nvPicPr>
          <p:blipFill>
            <a:blip r:embed="rId2"/>
            <a:srcRect l="26982" r="-217"/>
            <a:stretch>
              <a:fillRect/>
            </a:stretch>
          </p:blipFill>
          <p:spPr bwMode="auto">
            <a:xfrm>
              <a:off x="0" y="4251471"/>
              <a:ext cx="7644384" cy="3211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" name="Picture 18" descr="HD-ShadowShort.png"/>
            <p:cNvPicPr>
              <a:picLocks noChangeAspect="1"/>
            </p:cNvPicPr>
            <p:nvPr/>
          </p:nvPicPr>
          <p:blipFill>
            <a:blip r:embed="rId3"/>
            <a:srcRect r="9871"/>
            <a:stretch>
              <a:fillRect/>
            </a:stretch>
          </p:blipFill>
          <p:spPr bwMode="auto">
            <a:xfrm>
              <a:off x="7717217" y="4259262"/>
              <a:ext cx="1444752" cy="1442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8" name="Rectangle 19"/>
            <p:cNvSpPr/>
            <p:nvPr/>
          </p:nvSpPr>
          <p:spPr>
            <a:xfrm>
              <a:off x="0" y="2895600"/>
              <a:ext cx="7566443" cy="1368943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Rectangle 20"/>
            <p:cNvSpPr/>
            <p:nvPr/>
          </p:nvSpPr>
          <p:spPr>
            <a:xfrm>
              <a:off x="7710914" y="2895600"/>
              <a:ext cx="1433591" cy="136894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1639" y="753228"/>
            <a:ext cx="6896534" cy="1080938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510956" y="2336874"/>
            <a:ext cx="3917217" cy="3599312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1638" y="2336874"/>
            <a:ext cx="2798487" cy="3599315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x-none" altLang="x-none"/>
          </a:p>
        </p:txBody>
      </p:sp>
      <p:sp>
        <p:nvSpPr>
          <p:cNvPr id="11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12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5F0A6B-AAAF-42DD-9083-F47BC365AA3D}" type="slidenum">
              <a:rPr lang="de-DE" altLang="x-none"/>
              <a:pPr>
                <a:defRPr/>
              </a:pPr>
              <a:t>‹#›</a:t>
            </a:fld>
            <a:endParaRPr lang="de-DE" altLang="x-non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3" descr="C:\Users\James\Desktop\msft\Berlin\build Assets\hashOverlaySD-FullResolve.png"/>
          <p:cNvPicPr>
            <a:picLocks noChangeAspect="1" noChangeArrowheads="1"/>
          </p:cNvPicPr>
          <p:nvPr/>
        </p:nvPicPr>
        <p:blipFill>
          <a:blip r:embed="rId19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auto">
          <a:xfrm>
            <a:off x="531813" y="752475"/>
            <a:ext cx="6896100" cy="1081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533400" y="2336800"/>
            <a:ext cx="6888163" cy="3598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67338" y="593566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x-none" alt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33400" y="5935663"/>
            <a:ext cx="48339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x-none" alt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48600" y="752475"/>
            <a:ext cx="1157288" cy="10922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600" smtClean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4B55A114-E487-41EC-8AB3-88F4D786A6DF}" type="slidenum">
              <a:rPr lang="de-DE" altLang="x-none"/>
              <a:pPr>
                <a:defRPr/>
              </a:pPr>
              <a:t>‹#›</a:t>
            </a:fld>
            <a:endParaRPr lang="de-DE" altLang="x-non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414" r:id="rId1"/>
    <p:sldLayoutId id="2147485415" r:id="rId2"/>
    <p:sldLayoutId id="2147485416" r:id="rId3"/>
    <p:sldLayoutId id="2147485417" r:id="rId4"/>
    <p:sldLayoutId id="2147485418" r:id="rId5"/>
    <p:sldLayoutId id="2147485419" r:id="rId6"/>
    <p:sldLayoutId id="2147485420" r:id="rId7"/>
    <p:sldLayoutId id="2147485421" r:id="rId8"/>
    <p:sldLayoutId id="2147485422" r:id="rId9"/>
    <p:sldLayoutId id="2147485423" r:id="rId10"/>
    <p:sldLayoutId id="2147485424" r:id="rId11"/>
    <p:sldLayoutId id="2147485425" r:id="rId12"/>
    <p:sldLayoutId id="2147485426" r:id="rId13"/>
    <p:sldLayoutId id="2147485427" r:id="rId14"/>
    <p:sldLayoutId id="2147485428" r:id="rId15"/>
    <p:sldLayoutId id="2147485429" r:id="rId16"/>
    <p:sldLayoutId id="2147485430" r:id="rId17"/>
  </p:sldLayoutIdLst>
  <p:txStyles>
    <p:titleStyle>
      <a:lvl1pPr algn="l" rtl="0" fontAlgn="base">
        <a:lnSpc>
          <a:spcPct val="90000"/>
        </a:lnSpc>
        <a:spcBef>
          <a:spcPct val="0"/>
        </a:spcBef>
        <a:spcAft>
          <a:spcPct val="0"/>
        </a:spcAft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Trebuchet MS" pitchFamily="34" charset="0"/>
        </a:defRPr>
      </a:lvl2pPr>
      <a:lvl3pPr algn="l" rtl="0" fontAlgn="base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Trebuchet MS" pitchFamily="34" charset="0"/>
        </a:defRPr>
      </a:lvl3pPr>
      <a:lvl4pPr algn="l" rtl="0" fontAlgn="base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Trebuchet MS" pitchFamily="34" charset="0"/>
        </a:defRPr>
      </a:lvl4pPr>
      <a:lvl5pPr algn="l" rtl="0" fontAlgn="base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Trebuchet MS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Trebuchet MS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Trebuchet MS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Trebuchet MS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Trebuchet MS" pitchFamily="34" charset="0"/>
        </a:defRPr>
      </a:lvl9pPr>
    </p:titleStyle>
    <p:bodyStyle>
      <a:lvl1pPr marL="228600" indent="-228600" algn="l" rtl="0" fontAlgn="base">
        <a:lnSpc>
          <a:spcPct val="90000"/>
        </a:lnSpc>
        <a:spcBef>
          <a:spcPts val="1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00013" y="3860800"/>
            <a:ext cx="6416675" cy="982663"/>
          </a:xfrm>
        </p:spPr>
        <p:txBody>
          <a:bodyPr/>
          <a:lstStyle/>
          <a:p>
            <a:r>
              <a:rPr lang="en-GB" altLang="en-US" smtClean="0">
                <a:latin typeface="Cambria" pitchFamily="18" charset="0"/>
              </a:rPr>
              <a:t>4. Predvidivost i kontrola u izvršenju proračuna</a:t>
            </a:r>
            <a:endParaRPr lang="en-US" altLang="en-US" smtClean="0">
              <a:latin typeface="Cambria" pitchFamily="18" charset="0"/>
            </a:endParaRPr>
          </a:p>
        </p:txBody>
      </p:sp>
      <p:pic>
        <p:nvPicPr>
          <p:cNvPr id="21506" name="Picture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6191250"/>
            <a:ext cx="9144000" cy="61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Subtitle 2"/>
          <p:cNvSpPr txBox="1">
            <a:spLocks/>
          </p:cNvSpPr>
          <p:nvPr/>
        </p:nvSpPr>
        <p:spPr>
          <a:xfrm>
            <a:off x="1951038" y="4327525"/>
            <a:ext cx="6400800" cy="1663700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0" indent="0" algn="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  <a:defRPr/>
            </a:pPr>
            <a:r>
              <a:rPr lang="de-CH" altLang="en-US" smtClean="0">
                <a:latin typeface="Cambria" panose="02040503050406030204" pitchFamily="18" charset="0"/>
              </a:rPr>
              <a:t>Zagreb </a:t>
            </a:r>
            <a:br>
              <a:rPr lang="de-CH" altLang="en-US" smtClean="0">
                <a:latin typeface="Cambria" panose="02040503050406030204" pitchFamily="18" charset="0"/>
              </a:rPr>
            </a:br>
            <a:r>
              <a:rPr lang="de-CH" altLang="en-US" smtClean="0">
                <a:latin typeface="Cambria" panose="02040503050406030204" pitchFamily="18" charset="0"/>
              </a:rPr>
              <a:t>19 March 2014 </a:t>
            </a:r>
            <a:endParaRPr lang="hr-HR" altLang="en-US" smtClean="0">
              <a:latin typeface="Cambria" panose="02040503050406030204" pitchFamily="18" charset="0"/>
            </a:endParaRPr>
          </a:p>
          <a:p>
            <a:pPr fontAlgn="auto">
              <a:spcAft>
                <a:spcPts val="0"/>
              </a:spcAft>
              <a:defRPr/>
            </a:pPr>
            <a:endParaRPr lang="hr-HR" altLang="en-US" sz="1800" smtClean="0">
              <a:latin typeface="Cambria" panose="02040503050406030204" pitchFamily="18" charset="0"/>
            </a:endParaRPr>
          </a:p>
          <a:p>
            <a:pPr fontAlgn="auto">
              <a:spcAft>
                <a:spcPts val="0"/>
              </a:spcAft>
              <a:defRPr/>
            </a:pPr>
            <a:r>
              <a:rPr lang="de-CH" altLang="en-US" b="1" smtClean="0">
                <a:latin typeface="Cambria" panose="02040503050406030204" pitchFamily="18" charset="0"/>
              </a:rPr>
              <a:t>John Wiggins</a:t>
            </a:r>
            <a:br>
              <a:rPr lang="de-CH" altLang="en-US" b="1" smtClean="0">
                <a:latin typeface="Cambria" panose="02040503050406030204" pitchFamily="18" charset="0"/>
              </a:rPr>
            </a:br>
            <a:r>
              <a:rPr lang="de-CH" altLang="en-US" smtClean="0">
                <a:latin typeface="Cambria" panose="02040503050406030204" pitchFamily="18" charset="0"/>
              </a:rPr>
              <a:t>ACE Consultant</a:t>
            </a:r>
            <a:endParaRPr lang="hr-HR" altLang="x-none" dirty="0" smtClean="0"/>
          </a:p>
        </p:txBody>
      </p:sp>
      <p:sp>
        <p:nvSpPr>
          <p:cNvPr id="21508" name="Rectangle 2"/>
          <p:cNvSpPr txBox="1">
            <a:spLocks noChangeArrowheads="1"/>
          </p:cNvSpPr>
          <p:nvPr/>
        </p:nvSpPr>
        <p:spPr bwMode="auto">
          <a:xfrm>
            <a:off x="100013" y="2636838"/>
            <a:ext cx="6697662" cy="1109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>
              <a:lnSpc>
                <a:spcPct val="90000"/>
              </a:lnSpc>
            </a:pPr>
            <a:r>
              <a:rPr lang="pl-PL" altLang="en-US" sz="4000" b="1">
                <a:latin typeface="Cambria" pitchFamily="18" charset="0"/>
              </a:rPr>
              <a:t>Informacije kao podrška za procjene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GB" altLang="en-US" sz="4000" dirty="0" smtClean="0">
                <a:latin typeface="Cambria" panose="02040503050406030204" pitchFamily="18" charset="0"/>
              </a:rPr>
              <a:t>PI-18 </a:t>
            </a:r>
            <a:r>
              <a:rPr lang="en-GB" altLang="en-US" sz="4000" dirty="0" err="1">
                <a:latin typeface="Cambria" panose="02040503050406030204" pitchFamily="18" charset="0"/>
              </a:rPr>
              <a:t>Djelotvornost</a:t>
            </a:r>
            <a:r>
              <a:rPr lang="en-GB" altLang="en-US" sz="4000" dirty="0">
                <a:latin typeface="Cambria" panose="02040503050406030204" pitchFamily="18" charset="0"/>
              </a:rPr>
              <a:t> </a:t>
            </a:r>
            <a:r>
              <a:rPr lang="en-GB" altLang="en-US" sz="4000" dirty="0" err="1">
                <a:latin typeface="Cambria" panose="02040503050406030204" pitchFamily="18" charset="0"/>
              </a:rPr>
              <a:t>kontrole</a:t>
            </a:r>
            <a:r>
              <a:rPr lang="en-GB" altLang="en-US" sz="4000" dirty="0">
                <a:latin typeface="Cambria" panose="02040503050406030204" pitchFamily="18" charset="0"/>
              </a:rPr>
              <a:t> </a:t>
            </a:r>
            <a:r>
              <a:rPr lang="en-GB" altLang="en-US" sz="4000" dirty="0" err="1">
                <a:latin typeface="Cambria" panose="02040503050406030204" pitchFamily="18" charset="0"/>
              </a:rPr>
              <a:t>plaća</a:t>
            </a:r>
            <a:r>
              <a:rPr lang="en-GB" altLang="en-US" sz="4000" dirty="0">
                <a:latin typeface="Cambria" panose="02040503050406030204" pitchFamily="18" charset="0"/>
              </a:rPr>
              <a:t> </a:t>
            </a:r>
            <a:r>
              <a:rPr lang="en-GB" altLang="en-US" sz="4000" dirty="0" smtClean="0">
                <a:latin typeface="Cambria" panose="02040503050406030204" pitchFamily="18" charset="0"/>
              </a:rPr>
              <a:t>(M1)</a:t>
            </a:r>
            <a:endParaRPr lang="en-US" altLang="en-US" sz="4000" dirty="0" smtClean="0">
              <a:latin typeface="Cambria" panose="02040503050406030204" pitchFamily="18" charset="0"/>
            </a:endParaRPr>
          </a:p>
        </p:txBody>
      </p:sp>
      <p:sp>
        <p:nvSpPr>
          <p:cNvPr id="3072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388" y="2336800"/>
            <a:ext cx="8785225" cy="3971925"/>
          </a:xfrm>
          <a:solidFill>
            <a:schemeClr val="bg1"/>
          </a:solidFill>
        </p:spPr>
        <p:txBody>
          <a:bodyPr/>
          <a:lstStyle/>
          <a:p>
            <a:pPr algn="just"/>
            <a:r>
              <a:rPr lang="hr-HR" altLang="en-US" sz="2800" dirty="0" smtClean="0">
                <a:latin typeface="Cambria" pitchFamily="18" charset="0"/>
              </a:rPr>
              <a:t>Potrebni su podrobni opisi za upravljanje i kontrolu nad </a:t>
            </a:r>
            <a:r>
              <a:rPr lang="pl-PL" altLang="en-US" sz="2800" dirty="0" smtClean="0">
                <a:latin typeface="Cambria" pitchFamily="18" charset="0"/>
              </a:rPr>
              <a:t>osobnim evidencijama zaposlenika i evidencijama o plaćama</a:t>
            </a:r>
            <a:r>
              <a:rPr lang="en-GB" altLang="en-US" sz="2800" dirty="0" smtClean="0">
                <a:latin typeface="Cambria" pitchFamily="18" charset="0"/>
              </a:rPr>
              <a:t>. </a:t>
            </a:r>
            <a:r>
              <a:rPr lang="hr-HR" altLang="en-US" sz="2800" dirty="0" smtClean="0">
                <a:latin typeface="Cambria" pitchFamily="18" charset="0"/>
              </a:rPr>
              <a:t>Koje su poveznice između </a:t>
            </a:r>
            <a:r>
              <a:rPr lang="pl-PL" altLang="en-US" sz="2800" dirty="0" smtClean="0">
                <a:latin typeface="Cambria" pitchFamily="18" charset="0"/>
              </a:rPr>
              <a:t>osobnih podataka i podataka o plaćama</a:t>
            </a:r>
            <a:r>
              <a:rPr lang="en-GB" altLang="en-US" sz="2800" dirty="0" smtClean="0">
                <a:latin typeface="Cambria" pitchFamily="18" charset="0"/>
              </a:rPr>
              <a:t>? (</a:t>
            </a:r>
            <a:r>
              <a:rPr lang="hr-HR" altLang="en-US" sz="2800" dirty="0" smtClean="0">
                <a:latin typeface="Cambria" pitchFamily="18" charset="0"/>
              </a:rPr>
              <a:t>Dimenzija </a:t>
            </a:r>
            <a:r>
              <a:rPr lang="en-GB" altLang="en-US" sz="2800" dirty="0" smtClean="0">
                <a:latin typeface="Cambria" pitchFamily="18" charset="0"/>
              </a:rPr>
              <a:t>(i))</a:t>
            </a:r>
          </a:p>
          <a:p>
            <a:pPr algn="just"/>
            <a:endParaRPr lang="hr-HR" altLang="en-US" sz="2800" dirty="0" smtClean="0">
              <a:latin typeface="Cambria" pitchFamily="18" charset="0"/>
            </a:endParaRPr>
          </a:p>
          <a:p>
            <a:pPr algn="just"/>
            <a:r>
              <a:rPr lang="hr-HR" altLang="en-US" sz="2800" dirty="0" smtClean="0">
                <a:latin typeface="Cambria" pitchFamily="18" charset="0"/>
              </a:rPr>
              <a:t>Odražavaju li se promjene </a:t>
            </a:r>
            <a:r>
              <a:rPr lang="pl-PL" altLang="en-US" sz="2800" dirty="0" smtClean="0">
                <a:latin typeface="Cambria" pitchFamily="18" charset="0"/>
              </a:rPr>
              <a:t>osobnih podataka pravovremeno na platne liste?</a:t>
            </a:r>
            <a:r>
              <a:rPr lang="en-GB" altLang="en-US" sz="2800" dirty="0" smtClean="0">
                <a:latin typeface="Cambria" pitchFamily="18" charset="0"/>
              </a:rPr>
              <a:t> </a:t>
            </a:r>
            <a:r>
              <a:rPr lang="hr-HR" altLang="en-US" sz="2800" dirty="0" smtClean="0">
                <a:latin typeface="Cambria" pitchFamily="18" charset="0"/>
              </a:rPr>
              <a:t>Je li </a:t>
            </a:r>
            <a:r>
              <a:rPr lang="hr-HR" altLang="en-US" sz="2800" dirty="0" smtClean="0">
                <a:latin typeface="Cambria" pitchFamily="18" charset="0"/>
              </a:rPr>
              <a:t>centralizirana </a:t>
            </a:r>
            <a:r>
              <a:rPr lang="hr-HR" altLang="en-US" sz="2800" dirty="0" smtClean="0">
                <a:latin typeface="Cambria" pitchFamily="18" charset="0"/>
              </a:rPr>
              <a:t>kontrola broja zaposlenika i napredovanja?</a:t>
            </a:r>
            <a:r>
              <a:rPr lang="en-GB" altLang="en-US" sz="2800" dirty="0" smtClean="0">
                <a:latin typeface="Cambria" pitchFamily="18" charset="0"/>
              </a:rPr>
              <a:t> (</a:t>
            </a:r>
            <a:r>
              <a:rPr lang="hr-HR" altLang="en-US" sz="2800" dirty="0" smtClean="0">
                <a:latin typeface="Cambria" pitchFamily="18" charset="0"/>
              </a:rPr>
              <a:t>Dimenzija </a:t>
            </a:r>
            <a:r>
              <a:rPr lang="en-GB" altLang="en-US" sz="2800" dirty="0" smtClean="0">
                <a:latin typeface="Cambria" pitchFamily="18" charset="0"/>
              </a:rPr>
              <a:t>(ii))</a:t>
            </a:r>
          </a:p>
          <a:p>
            <a:pPr algn="just"/>
            <a:endParaRPr lang="en-US" altLang="en-US" sz="2800" dirty="0" smtClean="0">
              <a:latin typeface="Cambr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smtClean="0">
                <a:latin typeface="Cambria" pitchFamily="18" charset="0"/>
              </a:rPr>
              <a:t>PI-18 </a:t>
            </a:r>
            <a:r>
              <a:rPr lang="hr-HR" altLang="en-US" smtClean="0">
                <a:latin typeface="Cambria" pitchFamily="18" charset="0"/>
              </a:rPr>
              <a:t>Nastavak</a:t>
            </a:r>
            <a:endParaRPr lang="en-US" altLang="en-US" smtClean="0">
              <a:latin typeface="Cambria" pitchFamily="18" charset="0"/>
            </a:endParaRPr>
          </a:p>
        </p:txBody>
      </p:sp>
      <p:sp>
        <p:nvSpPr>
          <p:cNvPr id="3174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388" y="2336800"/>
            <a:ext cx="8713787" cy="3598863"/>
          </a:xfrm>
          <a:solidFill>
            <a:schemeClr val="bg1"/>
          </a:solidFill>
        </p:spPr>
        <p:txBody>
          <a:bodyPr/>
          <a:lstStyle/>
          <a:p>
            <a:pPr algn="just"/>
            <a:r>
              <a:rPr lang="hr-HR" altLang="en-US" sz="2800" dirty="0" smtClean="0">
                <a:latin typeface="Cambria" pitchFamily="18" charset="0"/>
              </a:rPr>
              <a:t>Kakva kontrola sprječava postojanje zaposlenika  „duhova“</a:t>
            </a:r>
            <a:r>
              <a:rPr lang="en-GB" altLang="en-US" sz="2800" dirty="0" smtClean="0">
                <a:latin typeface="Cambria" pitchFamily="18" charset="0"/>
              </a:rPr>
              <a:t>? (</a:t>
            </a:r>
            <a:r>
              <a:rPr lang="en-GB" altLang="en-US" sz="2800" dirty="0" err="1" smtClean="0">
                <a:latin typeface="Cambria" pitchFamily="18" charset="0"/>
              </a:rPr>
              <a:t>Dimen</a:t>
            </a:r>
            <a:r>
              <a:rPr lang="hr-HR" altLang="en-US" sz="2800" dirty="0" smtClean="0">
                <a:latin typeface="Cambria" pitchFamily="18" charset="0"/>
              </a:rPr>
              <a:t>zija</a:t>
            </a:r>
            <a:r>
              <a:rPr lang="en-GB" altLang="en-US" sz="2800" dirty="0" smtClean="0">
                <a:latin typeface="Cambria" pitchFamily="18" charset="0"/>
              </a:rPr>
              <a:t> (iii))</a:t>
            </a:r>
          </a:p>
          <a:p>
            <a:pPr algn="just"/>
            <a:endParaRPr lang="hr-HR" altLang="en-US" sz="2800" dirty="0" smtClean="0">
              <a:latin typeface="Cambria" pitchFamily="18" charset="0"/>
            </a:endParaRPr>
          </a:p>
          <a:p>
            <a:pPr algn="just"/>
            <a:r>
              <a:rPr lang="hr-HR" altLang="en-US" sz="2800" dirty="0" smtClean="0">
                <a:latin typeface="Cambria" pitchFamily="18" charset="0"/>
              </a:rPr>
              <a:t>Kakve su revizije platne liste redovito poduzete kako bi se osigurao integritet tih plaćanja?</a:t>
            </a:r>
            <a:r>
              <a:rPr lang="en-GB" altLang="en-US" sz="2800" dirty="0" smtClean="0">
                <a:latin typeface="Cambria" pitchFamily="18" charset="0"/>
              </a:rPr>
              <a:t> (</a:t>
            </a:r>
            <a:r>
              <a:rPr lang="hr-HR" altLang="en-US" sz="2800" dirty="0" smtClean="0">
                <a:latin typeface="Cambria" pitchFamily="18" charset="0"/>
              </a:rPr>
              <a:t>Revizije mogu </a:t>
            </a:r>
            <a:r>
              <a:rPr lang="hr-HR" altLang="en-US" sz="2800" dirty="0" smtClean="0">
                <a:latin typeface="Cambria" pitchFamily="18" charset="0"/>
              </a:rPr>
              <a:t> obaviti interne službe </a:t>
            </a:r>
            <a:r>
              <a:rPr lang="hr-HR" altLang="en-US" sz="2800" dirty="0" smtClean="0">
                <a:latin typeface="Cambria" pitchFamily="18" charset="0"/>
              </a:rPr>
              <a:t>revizije, ili </a:t>
            </a:r>
            <a:r>
              <a:rPr lang="hr-HR" altLang="en-US" sz="2800" dirty="0" smtClean="0">
                <a:latin typeface="Cambria" pitchFamily="18" charset="0"/>
              </a:rPr>
              <a:t>vanjski revizori</a:t>
            </a:r>
            <a:r>
              <a:rPr lang="en-GB" altLang="en-US" sz="2800" dirty="0" smtClean="0">
                <a:latin typeface="Cambria" pitchFamily="18" charset="0"/>
              </a:rPr>
              <a:t>.) </a:t>
            </a:r>
            <a:r>
              <a:rPr lang="hr-HR" altLang="en-US" sz="2800" dirty="0" smtClean="0">
                <a:latin typeface="Cambria" pitchFamily="18" charset="0"/>
              </a:rPr>
              <a:t>Koji su </a:t>
            </a:r>
            <a:r>
              <a:rPr lang="hr-HR" altLang="en-US" sz="2800" dirty="0" smtClean="0">
                <a:latin typeface="Cambria" pitchFamily="18" charset="0"/>
              </a:rPr>
              <a:t>rezultati </a:t>
            </a:r>
            <a:r>
              <a:rPr lang="hr-HR" altLang="en-US" sz="2800" dirty="0" smtClean="0">
                <a:latin typeface="Cambria" pitchFamily="18" charset="0"/>
              </a:rPr>
              <a:t>nedavnih revizija platnih lista?</a:t>
            </a:r>
            <a:r>
              <a:rPr lang="en-GB" altLang="en-US" sz="2800" dirty="0" smtClean="0">
                <a:latin typeface="Cambria" pitchFamily="18" charset="0"/>
              </a:rPr>
              <a:t> (</a:t>
            </a:r>
            <a:r>
              <a:rPr lang="hr-HR" altLang="en-US" sz="2800" dirty="0" smtClean="0">
                <a:latin typeface="Cambria" pitchFamily="18" charset="0"/>
              </a:rPr>
              <a:t>Dimenzija </a:t>
            </a:r>
            <a:r>
              <a:rPr lang="en-GB" altLang="en-US" sz="2800" dirty="0" smtClean="0">
                <a:latin typeface="Cambria" pitchFamily="18" charset="0"/>
              </a:rPr>
              <a:t>(iv))</a:t>
            </a:r>
            <a:endParaRPr lang="en-US" altLang="en-US" sz="2800" dirty="0" smtClean="0">
              <a:latin typeface="Cambria" pitchFamily="18" charset="0"/>
            </a:endParaRPr>
          </a:p>
        </p:txBody>
      </p:sp>
      <p:pic>
        <p:nvPicPr>
          <p:cNvPr id="31747" name="Picture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6191250"/>
            <a:ext cx="9144000" cy="61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107950" y="752475"/>
            <a:ext cx="7559675" cy="1081088"/>
          </a:xfrm>
        </p:spPr>
        <p:txBody>
          <a:bodyPr rtlCol="0">
            <a:noAutofit/>
          </a:bodyPr>
          <a:lstStyle/>
          <a:p>
            <a:pPr algn="just" fontAlgn="auto">
              <a:spcAft>
                <a:spcPts val="0"/>
              </a:spcAft>
              <a:defRPr/>
            </a:pPr>
            <a:r>
              <a:rPr lang="en-GB" altLang="en-US" sz="3200" dirty="0" smtClean="0">
                <a:latin typeface="Cambria" panose="02040503050406030204" pitchFamily="18" charset="0"/>
              </a:rPr>
              <a:t>PI-19 </a:t>
            </a:r>
            <a:r>
              <a:rPr lang="pl-PL" altLang="en-US" sz="3200" dirty="0" smtClean="0">
                <a:latin typeface="Cambria" panose="02040503050406030204" pitchFamily="18" charset="0"/>
              </a:rPr>
              <a:t>Konkurencija</a:t>
            </a:r>
            <a:r>
              <a:rPr lang="pl-PL" altLang="en-US" sz="3200" dirty="0">
                <a:latin typeface="Cambria" panose="02040503050406030204" pitchFamily="18" charset="0"/>
              </a:rPr>
              <a:t>, vrijednost koja se dobija za uloženi novac i kontrole javne nabave </a:t>
            </a:r>
            <a:r>
              <a:rPr lang="en-GB" altLang="en-US" sz="3200" dirty="0" smtClean="0">
                <a:latin typeface="Cambria" panose="02040503050406030204" pitchFamily="18" charset="0"/>
              </a:rPr>
              <a:t>(M2)</a:t>
            </a:r>
            <a:endParaRPr lang="en-US" altLang="en-US" sz="3200" dirty="0" smtClean="0">
              <a:latin typeface="Cambria" panose="02040503050406030204" pitchFamily="18" charset="0"/>
            </a:endParaRP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7950" y="2205038"/>
            <a:ext cx="8856663" cy="3730625"/>
          </a:xfrm>
          <a:solidFill>
            <a:schemeClr val="bg1"/>
          </a:solidFill>
        </p:spPr>
        <p:txBody>
          <a:bodyPr rtlCol="0">
            <a:normAutofit fontScale="92500"/>
          </a:bodyPr>
          <a:lstStyle/>
          <a:p>
            <a:pPr algn="just"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hr-HR" altLang="en-US" dirty="0" smtClean="0">
                <a:latin typeface="Cambria" panose="02040503050406030204" pitchFamily="18" charset="0"/>
              </a:rPr>
              <a:t>Potreban je opis sustava javne nabave. Je li nabava regulirana od strane primarnog ili sekundarnog zakonodavstva ili samo prema odluci vlade? Pokriva li zakonski okvir 6 specifičnih kriterija koji se odnose na konkurentnost i transparentnost? </a:t>
            </a:r>
            <a:r>
              <a:rPr lang="en-GB" altLang="en-US" dirty="0" smtClean="0">
                <a:latin typeface="Cambria" panose="02040503050406030204" pitchFamily="18" charset="0"/>
              </a:rPr>
              <a:t>(</a:t>
            </a:r>
            <a:r>
              <a:rPr lang="hr-HR" altLang="en-US" dirty="0" smtClean="0">
                <a:latin typeface="Cambria" panose="02040503050406030204" pitchFamily="18" charset="0"/>
              </a:rPr>
              <a:t>Dimenzija </a:t>
            </a:r>
            <a:r>
              <a:rPr lang="en-GB" altLang="en-US" dirty="0" smtClean="0">
                <a:latin typeface="Cambria" panose="02040503050406030204" pitchFamily="18" charset="0"/>
              </a:rPr>
              <a:t>(i))</a:t>
            </a:r>
          </a:p>
          <a:p>
            <a:pPr algn="just"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hr-HR" altLang="en-US" dirty="0" smtClean="0">
              <a:latin typeface="Cambria" panose="02040503050406030204" pitchFamily="18" charset="0"/>
            </a:endParaRPr>
          </a:p>
          <a:p>
            <a:pPr algn="just"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hr-HR" altLang="en-US" dirty="0" smtClean="0">
                <a:latin typeface="Cambria" panose="02040503050406030204" pitchFamily="18" charset="0"/>
              </a:rPr>
              <a:t>Koje su iznimke dopuštene za korištnje javnih natječaja za ugovore vrijednije od 100,000 USD? Potrebna je statistika korištenja različitih procedura nabave tijekom posljednje 3 godine (2011-13: broj ugovora, novčana sredstva koja su uključena). Jesu li odstupanja od otvorenog natječaja potpuno opravdana? Pokrivaju li dostupne informacije zakonska tijela, kao i gradske urede?</a:t>
            </a:r>
            <a:r>
              <a:rPr lang="en-GB" altLang="en-US" dirty="0" smtClean="0">
                <a:latin typeface="Cambria" panose="02040503050406030204" pitchFamily="18" charset="0"/>
              </a:rPr>
              <a:t> (</a:t>
            </a:r>
            <a:r>
              <a:rPr lang="hr-HR" altLang="en-US" dirty="0" smtClean="0">
                <a:latin typeface="Cambria" panose="02040503050406030204" pitchFamily="18" charset="0"/>
              </a:rPr>
              <a:t>Dimenzija </a:t>
            </a:r>
            <a:r>
              <a:rPr lang="en-GB" altLang="en-US" dirty="0" smtClean="0">
                <a:latin typeface="Cambria" panose="02040503050406030204" pitchFamily="18" charset="0"/>
              </a:rPr>
              <a:t>(ii))</a:t>
            </a:r>
            <a:endParaRPr lang="en-US" altLang="en-US" dirty="0" smtClean="0">
              <a:latin typeface="Cambria" panose="02040503050406030204" pitchFamily="18" charset="0"/>
            </a:endParaRPr>
          </a:p>
        </p:txBody>
      </p:sp>
      <p:pic>
        <p:nvPicPr>
          <p:cNvPr id="32771" name="Picture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6191250"/>
            <a:ext cx="9144000" cy="61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GB" altLang="en-US" sz="4000" dirty="0" smtClean="0">
                <a:latin typeface="Cambria" panose="02040503050406030204" pitchFamily="18" charset="0"/>
              </a:rPr>
              <a:t>PI-19 </a:t>
            </a:r>
            <a:r>
              <a:rPr lang="hr-HR" altLang="en-US" sz="4000" dirty="0" smtClean="0">
                <a:latin typeface="Cambria" panose="02040503050406030204" pitchFamily="18" charset="0"/>
              </a:rPr>
              <a:t>Nastavak</a:t>
            </a:r>
            <a:r>
              <a:rPr lang="en-GB" altLang="en-US" sz="4000" dirty="0" smtClean="0">
                <a:latin typeface="Cambria" panose="02040503050406030204" pitchFamily="18" charset="0"/>
              </a:rPr>
              <a:t/>
            </a:r>
            <a:br>
              <a:rPr lang="en-GB" altLang="en-US" sz="4000" dirty="0" smtClean="0">
                <a:latin typeface="Cambria" panose="02040503050406030204" pitchFamily="18" charset="0"/>
              </a:rPr>
            </a:br>
            <a:endParaRPr lang="en-US" altLang="en-US" sz="4000" dirty="0" smtClean="0">
              <a:latin typeface="Cambria" panose="02040503050406030204" pitchFamily="18" charset="0"/>
            </a:endParaRP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388" y="2336800"/>
            <a:ext cx="8713787" cy="3598863"/>
          </a:xfrm>
          <a:solidFill>
            <a:schemeClr val="bg1"/>
          </a:solidFill>
        </p:spPr>
        <p:txBody>
          <a:bodyPr rtlCol="0">
            <a:normAutofit lnSpcReduction="10000"/>
          </a:bodyPr>
          <a:lstStyle/>
          <a:p>
            <a:pPr algn="just"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hr-HR" altLang="en-US" sz="2800" dirty="0" smtClean="0">
                <a:latin typeface="Cambria" panose="02040503050406030204" pitchFamily="18" charset="0"/>
              </a:rPr>
              <a:t>Jesu li objavljeni planovi javne nabave, natječaji, dodjele ugovora, te rezultati žalbi na javne nabave</a:t>
            </a:r>
            <a:r>
              <a:rPr lang="en-GB" altLang="en-US" sz="2800" dirty="0" smtClean="0">
                <a:latin typeface="Cambria" panose="02040503050406030204" pitchFamily="18" charset="0"/>
              </a:rPr>
              <a:t>? (</a:t>
            </a:r>
            <a:r>
              <a:rPr lang="hr-HR" altLang="en-US" sz="2800" dirty="0" smtClean="0">
                <a:latin typeface="Cambria" panose="02040503050406030204" pitchFamily="18" charset="0"/>
              </a:rPr>
              <a:t>Dimenzija </a:t>
            </a:r>
            <a:r>
              <a:rPr lang="en-GB" altLang="en-US" sz="2800" dirty="0" smtClean="0">
                <a:latin typeface="Cambria" panose="02040503050406030204" pitchFamily="18" charset="0"/>
              </a:rPr>
              <a:t>(iii))</a:t>
            </a:r>
          </a:p>
          <a:p>
            <a:pPr algn="just"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hr-HR" altLang="en-US" sz="2800" dirty="0" smtClean="0">
              <a:latin typeface="Cambria" panose="02040503050406030204" pitchFamily="18" charset="0"/>
            </a:endParaRPr>
          </a:p>
          <a:p>
            <a:pPr algn="just"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hr-HR" altLang="en-US" sz="2800" dirty="0" smtClean="0">
                <a:latin typeface="Cambria" panose="02040503050406030204" pitchFamily="18" charset="0"/>
              </a:rPr>
              <a:t>Postoje li i koji su načini na koje se suočava sa žalbama za nepravednu dodjelu ugovora? Postoji li sustav posvećen tome? Udovoljava li taj sustav kriterijima vezanim uz neovisnost, dostupnos i autoritet za suspendiranjem dodjele ugovora? </a:t>
            </a:r>
            <a:r>
              <a:rPr lang="en-GB" altLang="en-US" sz="2800" dirty="0" smtClean="0">
                <a:latin typeface="Cambria" panose="02040503050406030204" pitchFamily="18" charset="0"/>
              </a:rPr>
              <a:t>(</a:t>
            </a:r>
            <a:r>
              <a:rPr lang="hr-HR" altLang="en-US" sz="2800" dirty="0" smtClean="0">
                <a:latin typeface="Cambria" panose="02040503050406030204" pitchFamily="18" charset="0"/>
              </a:rPr>
              <a:t>Dimenzija </a:t>
            </a:r>
            <a:r>
              <a:rPr lang="en-GB" altLang="en-US" sz="2800" dirty="0" smtClean="0">
                <a:latin typeface="Cambria" panose="02040503050406030204" pitchFamily="18" charset="0"/>
              </a:rPr>
              <a:t>(iv))</a:t>
            </a:r>
          </a:p>
          <a:p>
            <a:pPr algn="just"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en-US" altLang="en-US" sz="2800" dirty="0" smtClean="0">
              <a:latin typeface="Cambria" panose="02040503050406030204" pitchFamily="18" charset="0"/>
            </a:endParaRPr>
          </a:p>
        </p:txBody>
      </p:sp>
      <p:pic>
        <p:nvPicPr>
          <p:cNvPr id="33795" name="Picture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6191250"/>
            <a:ext cx="9144000" cy="61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179512" y="548680"/>
            <a:ext cx="7488237" cy="1284288"/>
          </a:xfrm>
        </p:spPr>
        <p:txBody>
          <a:bodyPr rtlCol="0">
            <a:normAutofit/>
          </a:bodyPr>
          <a:lstStyle/>
          <a:p>
            <a:pPr algn="just" fontAlgn="auto">
              <a:spcAft>
                <a:spcPts val="0"/>
              </a:spcAft>
              <a:defRPr/>
            </a:pPr>
            <a:r>
              <a:rPr lang="en-GB" altLang="en-US" sz="3200" dirty="0" smtClean="0">
                <a:latin typeface="Cambria" panose="02040503050406030204" pitchFamily="18" charset="0"/>
              </a:rPr>
              <a:t>PI-20 </a:t>
            </a:r>
            <a:r>
              <a:rPr lang="pl-PL" altLang="en-US" sz="3200" dirty="0">
                <a:latin typeface="Cambria" panose="02040503050406030204" pitchFamily="18" charset="0"/>
              </a:rPr>
              <a:t>Djelotvornost internih kontrola za potrošnju koja se ne odnosi na </a:t>
            </a:r>
            <a:r>
              <a:rPr lang="pl-PL" altLang="en-US" sz="3200" dirty="0" smtClean="0">
                <a:latin typeface="Cambria" panose="02040503050406030204" pitchFamily="18" charset="0"/>
              </a:rPr>
              <a:t>plaće </a:t>
            </a:r>
            <a:r>
              <a:rPr lang="en-GB" altLang="en-US" sz="3200" dirty="0" smtClean="0">
                <a:latin typeface="Cambria" panose="02040503050406030204" pitchFamily="18" charset="0"/>
              </a:rPr>
              <a:t>(M1)</a:t>
            </a:r>
            <a:endParaRPr lang="en-US" altLang="en-US" sz="3200" dirty="0" smtClean="0">
              <a:latin typeface="Cambria" panose="02040503050406030204" pitchFamily="18" charset="0"/>
            </a:endParaRP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2205038"/>
            <a:ext cx="8642350" cy="3887787"/>
          </a:xfrm>
          <a:solidFill>
            <a:schemeClr val="bg1"/>
          </a:solidFill>
        </p:spPr>
        <p:txBody>
          <a:bodyPr rtlCol="0">
            <a:normAutofit fontScale="92500" lnSpcReduction="20000"/>
          </a:bodyPr>
          <a:lstStyle/>
          <a:p>
            <a:pPr algn="just" fontAlgn="auto">
              <a:lnSpc>
                <a:spcPct val="80000"/>
              </a:lnSpc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hr-HR" altLang="en-US" dirty="0" smtClean="0">
                <a:latin typeface="Cambria" panose="02040503050406030204" pitchFamily="18" charset="0"/>
              </a:rPr>
              <a:t>Potreban je opis interne kontrole sustava svakog ureda. Kakav je autoritet dan tijelu za snošenjem obveza i plaćanja? Jesu li takvi sustavi svi definirani u regulacijama?</a:t>
            </a:r>
            <a:endParaRPr lang="en-GB" altLang="en-US" dirty="0" smtClean="0">
              <a:latin typeface="Cambria" panose="02040503050406030204" pitchFamily="18" charset="0"/>
            </a:endParaRPr>
          </a:p>
          <a:p>
            <a:pPr algn="just" fontAlgn="auto">
              <a:lnSpc>
                <a:spcPct val="80000"/>
              </a:lnSpc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hr-HR" altLang="en-US" dirty="0" smtClean="0">
              <a:latin typeface="Cambria" panose="02040503050406030204" pitchFamily="18" charset="0"/>
            </a:endParaRPr>
          </a:p>
          <a:p>
            <a:pPr algn="just" fontAlgn="auto">
              <a:lnSpc>
                <a:spcPct val="80000"/>
              </a:lnSpc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hr-HR" altLang="en-US" dirty="0" smtClean="0">
                <a:latin typeface="Cambria" panose="02040503050406030204" pitchFamily="18" charset="0"/>
              </a:rPr>
              <a:t>Postoji li zasebna kontrola nad preuzimanjem obaveza za potrošnju? Koje ovlasti su predane od predstavničkog tijela funkcionalnim uredima?</a:t>
            </a:r>
            <a:r>
              <a:rPr lang="en-GB" altLang="en-US" dirty="0" smtClean="0">
                <a:latin typeface="Cambria" panose="02040503050406030204" pitchFamily="18" charset="0"/>
              </a:rPr>
              <a:t> (</a:t>
            </a:r>
            <a:r>
              <a:rPr lang="en-GB" altLang="en-US" dirty="0" err="1" smtClean="0">
                <a:latin typeface="Cambria" panose="02040503050406030204" pitchFamily="18" charset="0"/>
              </a:rPr>
              <a:t>Dimen</a:t>
            </a:r>
            <a:r>
              <a:rPr lang="hr-HR" altLang="en-US" dirty="0" smtClean="0">
                <a:latin typeface="Cambria" panose="02040503050406030204" pitchFamily="18" charset="0"/>
              </a:rPr>
              <a:t>zija</a:t>
            </a:r>
            <a:r>
              <a:rPr lang="en-GB" altLang="en-US" dirty="0" smtClean="0">
                <a:latin typeface="Cambria" panose="02040503050406030204" pitchFamily="18" charset="0"/>
              </a:rPr>
              <a:t> (i))</a:t>
            </a:r>
          </a:p>
          <a:p>
            <a:pPr algn="just" fontAlgn="auto">
              <a:lnSpc>
                <a:spcPct val="80000"/>
              </a:lnSpc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hr-HR" altLang="en-US" dirty="0" smtClean="0">
              <a:latin typeface="Cambria" panose="02040503050406030204" pitchFamily="18" charset="0"/>
            </a:endParaRPr>
          </a:p>
          <a:p>
            <a:pPr algn="just" fontAlgn="auto">
              <a:lnSpc>
                <a:spcPct val="80000"/>
              </a:lnSpc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hr-HR" altLang="en-US" dirty="0" smtClean="0">
                <a:latin typeface="Cambria" panose="02040503050406030204" pitchFamily="18" charset="0"/>
              </a:rPr>
              <a:t>Koja pravila i procedure upravljaju obavezama i plaćanjima? </a:t>
            </a:r>
            <a:r>
              <a:rPr lang="en-GB" altLang="en-US" dirty="0" smtClean="0">
                <a:latin typeface="Cambria" panose="02040503050406030204" pitchFamily="18" charset="0"/>
              </a:rPr>
              <a:t>(</a:t>
            </a:r>
            <a:r>
              <a:rPr lang="hr-HR" altLang="en-US" dirty="0" smtClean="0">
                <a:latin typeface="Cambria" panose="02040503050406030204" pitchFamily="18" charset="0"/>
              </a:rPr>
              <a:t>Dimenzija </a:t>
            </a:r>
            <a:r>
              <a:rPr lang="en-GB" altLang="en-US" dirty="0" smtClean="0">
                <a:latin typeface="Cambria" panose="02040503050406030204" pitchFamily="18" charset="0"/>
              </a:rPr>
              <a:t>(ii))</a:t>
            </a:r>
          </a:p>
          <a:p>
            <a:pPr algn="just" fontAlgn="auto">
              <a:lnSpc>
                <a:spcPct val="80000"/>
              </a:lnSpc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hr-HR" altLang="en-US" dirty="0" smtClean="0">
              <a:latin typeface="Cambria" panose="02040503050406030204" pitchFamily="18" charset="0"/>
            </a:endParaRPr>
          </a:p>
          <a:p>
            <a:pPr algn="just" fontAlgn="auto">
              <a:lnSpc>
                <a:spcPct val="80000"/>
              </a:lnSpc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hr-HR" altLang="en-US" dirty="0" smtClean="0">
                <a:latin typeface="Cambria" panose="02040503050406030204" pitchFamily="18" charset="0"/>
              </a:rPr>
              <a:t>Je li nadzor učinkovit u osiguravanju da su (a) izdaci u okviru proračnuske odredbe, i (b) da </a:t>
            </a:r>
            <a:r>
              <a:rPr lang="hr-HR" altLang="en-US" dirty="0" smtClean="0">
                <a:latin typeface="Cambria" panose="02040503050406030204" pitchFamily="18" charset="0"/>
              </a:rPr>
              <a:t>su </a:t>
            </a:r>
            <a:r>
              <a:rPr lang="hr-HR" altLang="en-US" dirty="0" smtClean="0">
                <a:latin typeface="Cambria" panose="02040503050406030204" pitchFamily="18" charset="0"/>
              </a:rPr>
              <a:t>svi relevantni propisi (npr. oni o javnoj nabavi) poštovani?</a:t>
            </a:r>
            <a:r>
              <a:rPr lang="en-GB" altLang="en-US" dirty="0" smtClean="0">
                <a:latin typeface="Cambria" panose="02040503050406030204" pitchFamily="18" charset="0"/>
              </a:rPr>
              <a:t> (</a:t>
            </a:r>
            <a:r>
              <a:rPr lang="hr-HR" altLang="en-US" dirty="0" smtClean="0">
                <a:latin typeface="Cambria" panose="02040503050406030204" pitchFamily="18" charset="0"/>
              </a:rPr>
              <a:t>Dimenzija </a:t>
            </a:r>
            <a:r>
              <a:rPr lang="en-GB" altLang="en-US" dirty="0" smtClean="0">
                <a:latin typeface="Cambria" panose="02040503050406030204" pitchFamily="18" charset="0"/>
              </a:rPr>
              <a:t>(iii))</a:t>
            </a:r>
            <a:endParaRPr lang="en-US" altLang="en-US" dirty="0" smtClean="0">
              <a:latin typeface="Cambria" panose="02040503050406030204" pitchFamily="18" charset="0"/>
            </a:endParaRPr>
          </a:p>
        </p:txBody>
      </p:sp>
      <p:pic>
        <p:nvPicPr>
          <p:cNvPr id="34819" name="Picture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6191250"/>
            <a:ext cx="9144000" cy="61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GB" altLang="en-US" sz="4000" dirty="0" smtClean="0">
                <a:latin typeface="Cambria" panose="02040503050406030204" pitchFamily="18" charset="0"/>
              </a:rPr>
              <a:t>PI-21 </a:t>
            </a:r>
            <a:r>
              <a:rPr lang="en-GB" altLang="en-US" sz="4000" dirty="0" err="1">
                <a:latin typeface="Cambria" panose="02040503050406030204" pitchFamily="18" charset="0"/>
              </a:rPr>
              <a:t>Učinkovitost</a:t>
            </a:r>
            <a:r>
              <a:rPr lang="en-GB" altLang="en-US" sz="4000" dirty="0">
                <a:latin typeface="Cambria" panose="02040503050406030204" pitchFamily="18" charset="0"/>
              </a:rPr>
              <a:t> interne </a:t>
            </a:r>
            <a:r>
              <a:rPr lang="en-GB" altLang="en-US" sz="4000" dirty="0" err="1">
                <a:latin typeface="Cambria" panose="02040503050406030204" pitchFamily="18" charset="0"/>
              </a:rPr>
              <a:t>revizije</a:t>
            </a:r>
            <a:r>
              <a:rPr lang="en-GB" altLang="en-US" sz="4000" dirty="0">
                <a:latin typeface="Cambria" panose="02040503050406030204" pitchFamily="18" charset="0"/>
              </a:rPr>
              <a:t> (</a:t>
            </a:r>
            <a:r>
              <a:rPr lang="en-GB" altLang="en-US" sz="4000" dirty="0" smtClean="0">
                <a:latin typeface="Cambria" panose="02040503050406030204" pitchFamily="18" charset="0"/>
              </a:rPr>
              <a:t>M1)</a:t>
            </a:r>
            <a:endParaRPr lang="en-US" altLang="en-US" sz="4000" dirty="0" smtClean="0">
              <a:latin typeface="Cambria" panose="02040503050406030204" pitchFamily="18" charset="0"/>
            </a:endParaRP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388" y="2060575"/>
            <a:ext cx="8785225" cy="4032250"/>
          </a:xfrm>
          <a:solidFill>
            <a:schemeClr val="bg1"/>
          </a:solidFill>
        </p:spPr>
        <p:txBody>
          <a:bodyPr rtlCol="0">
            <a:normAutofit fontScale="92500" lnSpcReduction="20000"/>
          </a:bodyPr>
          <a:lstStyle/>
          <a:p>
            <a:pPr algn="just"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hr-HR" altLang="en-US" dirty="0" smtClean="0">
                <a:latin typeface="Cambria" panose="02040503050406030204" pitchFamily="18" charset="0"/>
              </a:rPr>
              <a:t>Interna revizija bi trebala savjetovati najvišu razinu uprave </a:t>
            </a:r>
            <a:r>
              <a:rPr lang="pl-PL" altLang="en-US" dirty="0" smtClean="0">
                <a:latin typeface="Cambria" panose="02040503050406030204" pitchFamily="18" charset="0"/>
              </a:rPr>
              <a:t>vezano </a:t>
            </a:r>
            <a:r>
              <a:rPr lang="pl-PL" altLang="en-US" dirty="0">
                <a:latin typeface="Cambria" panose="02040503050406030204" pitchFamily="18" charset="0"/>
              </a:rPr>
              <a:t>uz funkcioniranje sustava za koje je odgovorna </a:t>
            </a:r>
            <a:r>
              <a:rPr lang="pl-PL" altLang="en-US" dirty="0" smtClean="0">
                <a:latin typeface="Cambria" panose="02040503050406030204" pitchFamily="18" charset="0"/>
              </a:rPr>
              <a:t>uprava, s ciljem povećanja </a:t>
            </a:r>
            <a:r>
              <a:rPr lang="hr-HR" altLang="en-US" dirty="0" smtClean="0">
                <a:latin typeface="Cambria" panose="02040503050406030204" pitchFamily="18" charset="0"/>
              </a:rPr>
              <a:t>učinkovitosti i djelotvornosti pružanja javnih usluga</a:t>
            </a:r>
            <a:r>
              <a:rPr lang="hr-HR" altLang="en-US" dirty="0">
                <a:latin typeface="Cambria" panose="02040503050406030204" pitchFamily="18" charset="0"/>
              </a:rPr>
              <a:t>. </a:t>
            </a:r>
            <a:r>
              <a:rPr lang="hr-HR" altLang="en-US" dirty="0" smtClean="0">
                <a:latin typeface="Cambria" panose="02040503050406030204" pitchFamily="18" charset="0"/>
              </a:rPr>
              <a:t>Interna </a:t>
            </a:r>
            <a:r>
              <a:rPr lang="hr-HR" altLang="en-US" dirty="0">
                <a:latin typeface="Cambria" panose="02040503050406030204" pitchFamily="18" charset="0"/>
              </a:rPr>
              <a:t>revizija je po definiciji odvojena od svake operativne odgovornosti za sustav</a:t>
            </a:r>
            <a:r>
              <a:rPr lang="en-GB" altLang="en-US" dirty="0" smtClean="0">
                <a:latin typeface="Cambria" panose="02040503050406030204" pitchFamily="18" charset="0"/>
              </a:rPr>
              <a:t>.</a:t>
            </a:r>
          </a:p>
          <a:p>
            <a:pPr algn="just"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hr-HR" altLang="en-US" dirty="0" smtClean="0">
              <a:latin typeface="Cambria" panose="02040503050406030204" pitchFamily="18" charset="0"/>
            </a:endParaRPr>
          </a:p>
          <a:p>
            <a:pPr algn="just"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hr-HR" altLang="en-US" dirty="0" smtClean="0">
                <a:latin typeface="Cambria" panose="02040503050406030204" pitchFamily="18" charset="0"/>
              </a:rPr>
              <a:t>Kakva je kvaliteta interne revizije u Hrvatskim gradovima i kolika je </a:t>
            </a:r>
            <a:r>
              <a:rPr lang="hr-HR" altLang="en-US" smtClean="0">
                <a:latin typeface="Cambria" panose="02040503050406030204" pitchFamily="18" charset="0"/>
              </a:rPr>
              <a:t>njihova </a:t>
            </a:r>
            <a:r>
              <a:rPr lang="hr-HR" altLang="en-US" smtClean="0">
                <a:latin typeface="Cambria" panose="02040503050406030204" pitchFamily="18" charset="0"/>
              </a:rPr>
              <a:t>pokrivenost</a:t>
            </a:r>
            <a:r>
              <a:rPr lang="hr-HR" altLang="en-US" dirty="0" smtClean="0">
                <a:latin typeface="Cambria" panose="02040503050406030204" pitchFamily="18" charset="0"/>
              </a:rPr>
              <a:t>?</a:t>
            </a:r>
            <a:r>
              <a:rPr lang="en-GB" altLang="en-US" dirty="0" smtClean="0">
                <a:latin typeface="Cambria" panose="02040503050406030204" pitchFamily="18" charset="0"/>
              </a:rPr>
              <a:t> (</a:t>
            </a:r>
            <a:r>
              <a:rPr lang="hr-HR" altLang="en-US" dirty="0" smtClean="0">
                <a:latin typeface="Cambria" panose="02040503050406030204" pitchFamily="18" charset="0"/>
              </a:rPr>
              <a:t>Dimenzija </a:t>
            </a:r>
            <a:r>
              <a:rPr lang="en-GB" altLang="en-US" dirty="0" smtClean="0">
                <a:latin typeface="Cambria" panose="02040503050406030204" pitchFamily="18" charset="0"/>
              </a:rPr>
              <a:t>(i))</a:t>
            </a:r>
          </a:p>
          <a:p>
            <a:pPr algn="just"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hr-HR" altLang="en-US" dirty="0" smtClean="0">
              <a:latin typeface="Cambria" panose="02040503050406030204" pitchFamily="18" charset="0"/>
            </a:endParaRPr>
          </a:p>
          <a:p>
            <a:pPr algn="just"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hr-HR" altLang="en-US" dirty="0" smtClean="0">
                <a:latin typeface="Cambria" panose="02040503050406030204" pitchFamily="18" charset="0"/>
              </a:rPr>
              <a:t>Kakav je sustav distribucije izvještaja internih revizija (lokalna vlast, predstavničko tijelo, eksterni revizori</a:t>
            </a:r>
            <a:r>
              <a:rPr lang="en-GB" altLang="en-US" dirty="0" smtClean="0">
                <a:latin typeface="Cambria" panose="02040503050406030204" pitchFamily="18" charset="0"/>
              </a:rPr>
              <a:t>)? (</a:t>
            </a:r>
            <a:r>
              <a:rPr lang="hr-HR" altLang="en-US" dirty="0" smtClean="0">
                <a:latin typeface="Cambria" panose="02040503050406030204" pitchFamily="18" charset="0"/>
              </a:rPr>
              <a:t>Dimenzija </a:t>
            </a:r>
            <a:r>
              <a:rPr lang="en-GB" altLang="en-US" dirty="0" smtClean="0">
                <a:latin typeface="Cambria" panose="02040503050406030204" pitchFamily="18" charset="0"/>
              </a:rPr>
              <a:t>(ii))</a:t>
            </a:r>
          </a:p>
          <a:p>
            <a:pPr algn="just"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hr-HR" altLang="en-US" dirty="0" smtClean="0">
              <a:latin typeface="Cambria" panose="02040503050406030204" pitchFamily="18" charset="0"/>
            </a:endParaRPr>
          </a:p>
          <a:p>
            <a:pPr algn="just"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hr-HR" altLang="en-US" dirty="0" smtClean="0">
                <a:latin typeface="Cambria" panose="02040503050406030204" pitchFamily="18" charset="0"/>
              </a:rPr>
              <a:t>Kakve su bile reakcije na nalaze interne revizije</a:t>
            </a:r>
            <a:r>
              <a:rPr lang="en-GB" altLang="en-US" dirty="0" smtClean="0">
                <a:latin typeface="Cambria" panose="02040503050406030204" pitchFamily="18" charset="0"/>
              </a:rPr>
              <a:t>? (</a:t>
            </a:r>
            <a:r>
              <a:rPr lang="hr-HR" altLang="en-US" dirty="0" smtClean="0">
                <a:latin typeface="Cambria" panose="02040503050406030204" pitchFamily="18" charset="0"/>
              </a:rPr>
              <a:t>Dimenzija </a:t>
            </a:r>
            <a:r>
              <a:rPr lang="en-GB" altLang="en-US" dirty="0" smtClean="0">
                <a:latin typeface="Cambria" panose="02040503050406030204" pitchFamily="18" charset="0"/>
              </a:rPr>
              <a:t>(iii))</a:t>
            </a:r>
            <a:endParaRPr lang="en-US" altLang="en-US" dirty="0" smtClean="0">
              <a:latin typeface="Cambria" panose="02040503050406030204" pitchFamily="18" charset="0"/>
            </a:endParaRPr>
          </a:p>
        </p:txBody>
      </p:sp>
      <p:pic>
        <p:nvPicPr>
          <p:cNvPr id="35843" name="Picture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6191250"/>
            <a:ext cx="9144000" cy="61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179388" y="752475"/>
            <a:ext cx="7488237" cy="1081088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GB" altLang="en-US" sz="4000" dirty="0" smtClean="0">
                <a:latin typeface="Cambria" panose="02040503050406030204" pitchFamily="18" charset="0"/>
              </a:rPr>
              <a:t>PI-13 </a:t>
            </a:r>
            <a:r>
              <a:rPr lang="en-GB" altLang="en-US" sz="4000" dirty="0" err="1" smtClean="0">
                <a:latin typeface="Cambria" panose="02040503050406030204" pitchFamily="18" charset="0"/>
              </a:rPr>
              <a:t>Transparentnost</a:t>
            </a:r>
            <a:r>
              <a:rPr lang="en-GB" altLang="en-US" sz="4000" dirty="0" smtClean="0">
                <a:latin typeface="Cambria" panose="02040503050406030204" pitchFamily="18" charset="0"/>
              </a:rPr>
              <a:t> </a:t>
            </a:r>
            <a:r>
              <a:rPr lang="en-GB" altLang="en-US" sz="4000" dirty="0" err="1">
                <a:latin typeface="Cambria" panose="02040503050406030204" pitchFamily="18" charset="0"/>
              </a:rPr>
              <a:t>obaveza</a:t>
            </a:r>
            <a:r>
              <a:rPr lang="en-GB" altLang="en-US" sz="4000" dirty="0">
                <a:latin typeface="Cambria" panose="02040503050406030204" pitchFamily="18" charset="0"/>
              </a:rPr>
              <a:t> </a:t>
            </a:r>
            <a:r>
              <a:rPr lang="en-GB" altLang="en-US" sz="4000" dirty="0" err="1">
                <a:latin typeface="Cambria" panose="02040503050406030204" pitchFamily="18" charset="0"/>
              </a:rPr>
              <a:t>poreznih</a:t>
            </a:r>
            <a:r>
              <a:rPr lang="en-GB" altLang="en-US" sz="4000" dirty="0">
                <a:latin typeface="Cambria" panose="02040503050406030204" pitchFamily="18" charset="0"/>
              </a:rPr>
              <a:t> </a:t>
            </a:r>
            <a:r>
              <a:rPr lang="en-GB" altLang="en-US" sz="4000" dirty="0" err="1">
                <a:latin typeface="Cambria" panose="02040503050406030204" pitchFamily="18" charset="0"/>
              </a:rPr>
              <a:t>obveznika</a:t>
            </a:r>
            <a:r>
              <a:rPr lang="en-GB" altLang="en-US" sz="4000" dirty="0">
                <a:latin typeface="Cambria" panose="02040503050406030204" pitchFamily="18" charset="0"/>
              </a:rPr>
              <a:t> (</a:t>
            </a:r>
            <a:r>
              <a:rPr lang="en-GB" altLang="en-US" sz="4000" dirty="0" smtClean="0">
                <a:latin typeface="Cambria" panose="02040503050406030204" pitchFamily="18" charset="0"/>
              </a:rPr>
              <a:t>M2)</a:t>
            </a:r>
            <a:endParaRPr lang="en-US" altLang="en-US" sz="4000" dirty="0" smtClean="0">
              <a:latin typeface="Cambria" panose="02040503050406030204" pitchFamily="18" charset="0"/>
            </a:endParaRP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388" y="2336800"/>
            <a:ext cx="8640762" cy="3598863"/>
          </a:xfrm>
          <a:solidFill>
            <a:schemeClr val="bg1"/>
          </a:solidFill>
        </p:spPr>
        <p:txBody>
          <a:bodyPr/>
          <a:lstStyle/>
          <a:p>
            <a:pPr algn="just">
              <a:lnSpc>
                <a:spcPct val="60000"/>
              </a:lnSpc>
              <a:buFontTx/>
              <a:buNone/>
            </a:pPr>
            <a:endParaRPr lang="en-GB" altLang="en-US" sz="2600" dirty="0" smtClean="0">
              <a:latin typeface="Cambria" pitchFamily="18" charset="0"/>
            </a:endParaRPr>
          </a:p>
          <a:p>
            <a:pPr algn="just">
              <a:lnSpc>
                <a:spcPct val="60000"/>
              </a:lnSpc>
            </a:pPr>
            <a:r>
              <a:rPr lang="hr-HR" altLang="en-US" sz="2600" dirty="0" smtClean="0">
                <a:latin typeface="Cambria" pitchFamily="18" charset="0"/>
              </a:rPr>
              <a:t>Opis glavnih na</a:t>
            </a:r>
            <a:r>
              <a:rPr lang="en-US" altLang="en-US" sz="2600" dirty="0" smtClean="0">
                <a:latin typeface="Cambria" pitchFamily="18" charset="0"/>
              </a:rPr>
              <a:t>č</a:t>
            </a:r>
            <a:r>
              <a:rPr lang="hr-HR" altLang="en-US" sz="2600" dirty="0" err="1" smtClean="0">
                <a:latin typeface="Cambria" pitchFamily="18" charset="0"/>
              </a:rPr>
              <a:t>ela</a:t>
            </a:r>
            <a:r>
              <a:rPr lang="hr-HR" altLang="en-US" sz="2600" dirty="0" smtClean="0">
                <a:latin typeface="Cambria" pitchFamily="18" charset="0"/>
              </a:rPr>
              <a:t> u primjeni kod </a:t>
            </a:r>
            <a:r>
              <a:rPr lang="hr-HR" altLang="en-US" sz="2600" dirty="0" err="1" smtClean="0">
                <a:latin typeface="Cambria" pitchFamily="18" charset="0"/>
              </a:rPr>
              <a:t>lo</a:t>
            </a:r>
            <a:r>
              <a:rPr lang="en-US" altLang="en-US" sz="2600" dirty="0" smtClean="0">
                <a:latin typeface="Cambria" pitchFamily="18" charset="0"/>
              </a:rPr>
              <a:t>k</a:t>
            </a:r>
            <a:r>
              <a:rPr lang="hr-HR" altLang="en-US" sz="2600" dirty="0" err="1" smtClean="0">
                <a:latin typeface="Cambria" pitchFamily="18" charset="0"/>
              </a:rPr>
              <a:t>alnih</a:t>
            </a:r>
            <a:r>
              <a:rPr lang="hr-HR" altLang="en-US" sz="2600" dirty="0" smtClean="0">
                <a:latin typeface="Cambria" pitchFamily="18" charset="0"/>
              </a:rPr>
              <a:t> poreza</a:t>
            </a:r>
            <a:r>
              <a:rPr lang="en-GB" altLang="en-US" sz="2600" dirty="0" smtClean="0">
                <a:latin typeface="Cambria" pitchFamily="18" charset="0"/>
              </a:rPr>
              <a:t> (</a:t>
            </a:r>
            <a:r>
              <a:rPr lang="hr-HR" altLang="en-US" sz="2600" dirty="0" smtClean="0">
                <a:latin typeface="Cambria" pitchFamily="18" charset="0"/>
              </a:rPr>
              <a:t>porezi i naknade čije stope i prikupljene iznose određuje Grad</a:t>
            </a:r>
            <a:r>
              <a:rPr lang="en-GB" altLang="en-US" sz="2600" dirty="0" smtClean="0">
                <a:latin typeface="Cambria" pitchFamily="18" charset="0"/>
              </a:rPr>
              <a:t>) (</a:t>
            </a:r>
            <a:r>
              <a:rPr lang="en-GB" altLang="en-US" sz="2600" dirty="0" err="1" smtClean="0">
                <a:latin typeface="Cambria" pitchFamily="18" charset="0"/>
              </a:rPr>
              <a:t>Dimen</a:t>
            </a:r>
            <a:r>
              <a:rPr lang="hr-HR" altLang="en-US" sz="2600" dirty="0" smtClean="0">
                <a:latin typeface="Cambria" pitchFamily="18" charset="0"/>
              </a:rPr>
              <a:t>zija</a:t>
            </a:r>
            <a:r>
              <a:rPr lang="en-GB" altLang="en-US" sz="2600" dirty="0" smtClean="0">
                <a:latin typeface="Cambria" pitchFamily="18" charset="0"/>
              </a:rPr>
              <a:t> (i))</a:t>
            </a:r>
          </a:p>
          <a:p>
            <a:pPr algn="just">
              <a:lnSpc>
                <a:spcPct val="60000"/>
              </a:lnSpc>
            </a:pPr>
            <a:endParaRPr lang="hr-HR" altLang="en-US" sz="2600" dirty="0" smtClean="0">
              <a:latin typeface="Cambria" pitchFamily="18" charset="0"/>
            </a:endParaRPr>
          </a:p>
          <a:p>
            <a:pPr algn="just">
              <a:lnSpc>
                <a:spcPct val="60000"/>
              </a:lnSpc>
            </a:pPr>
            <a:r>
              <a:rPr lang="hr-HR" altLang="en-US" sz="2600" dirty="0" smtClean="0">
                <a:latin typeface="Cambria" pitchFamily="18" charset="0"/>
              </a:rPr>
              <a:t>Jesu li porezi temeljeni na pravednosti prema poreznim obveznicima i stručnim savjetnicima</a:t>
            </a:r>
            <a:r>
              <a:rPr lang="en-GB" altLang="en-US" sz="2600" dirty="0" smtClean="0">
                <a:latin typeface="Cambria" pitchFamily="18" charset="0"/>
              </a:rPr>
              <a:t>? (</a:t>
            </a:r>
            <a:r>
              <a:rPr lang="en-GB" altLang="en-US" sz="2600" dirty="0" err="1" smtClean="0">
                <a:latin typeface="Cambria" pitchFamily="18" charset="0"/>
              </a:rPr>
              <a:t>Dimen</a:t>
            </a:r>
            <a:r>
              <a:rPr lang="hr-HR" altLang="en-US" sz="2600" dirty="0" smtClean="0">
                <a:latin typeface="Cambria" pitchFamily="18" charset="0"/>
              </a:rPr>
              <a:t>zija</a:t>
            </a:r>
            <a:r>
              <a:rPr lang="en-GB" altLang="en-US" sz="2600" dirty="0" smtClean="0">
                <a:latin typeface="Cambria" pitchFamily="18" charset="0"/>
              </a:rPr>
              <a:t> (i))</a:t>
            </a:r>
          </a:p>
          <a:p>
            <a:pPr algn="just">
              <a:lnSpc>
                <a:spcPct val="60000"/>
              </a:lnSpc>
            </a:pPr>
            <a:endParaRPr lang="hr-HR" altLang="en-US" sz="2600" dirty="0" smtClean="0">
              <a:latin typeface="Cambria" pitchFamily="18" charset="0"/>
            </a:endParaRPr>
          </a:p>
          <a:p>
            <a:pPr algn="just">
              <a:lnSpc>
                <a:spcPct val="60000"/>
              </a:lnSpc>
            </a:pPr>
            <a:r>
              <a:rPr lang="hr-HR" altLang="en-US" sz="2600" dirty="0" smtClean="0">
                <a:latin typeface="Cambria" pitchFamily="18" charset="0"/>
              </a:rPr>
              <a:t>Na koji je način osigurani pristup poreznih obveznika </a:t>
            </a:r>
            <a:r>
              <a:rPr lang="hr-HR" altLang="en-US" sz="2600" dirty="0" err="1" smtClean="0">
                <a:latin typeface="Cambria" pitchFamily="18" charset="0"/>
              </a:rPr>
              <a:t>informaciuja</a:t>
            </a:r>
            <a:r>
              <a:rPr lang="hr-HR" altLang="en-US" sz="2600" dirty="0" smtClean="0">
                <a:latin typeface="Cambria" pitchFamily="18" charset="0"/>
              </a:rPr>
              <a:t> o poreznim obvezama?</a:t>
            </a:r>
            <a:r>
              <a:rPr lang="en-GB" altLang="en-US" sz="2600" dirty="0" smtClean="0">
                <a:latin typeface="Cambria" pitchFamily="18" charset="0"/>
              </a:rPr>
              <a:t> </a:t>
            </a:r>
            <a:r>
              <a:rPr lang="en-GB" altLang="en-US" sz="2600" dirty="0" smtClean="0">
                <a:latin typeface="Cambria" pitchFamily="18" charset="0"/>
              </a:rPr>
              <a:t>(</a:t>
            </a:r>
            <a:r>
              <a:rPr lang="hr-HR" altLang="en-US" sz="2600" dirty="0" smtClean="0">
                <a:latin typeface="Cambria" pitchFamily="18" charset="0"/>
              </a:rPr>
              <a:t>Dimenzija </a:t>
            </a:r>
            <a:r>
              <a:rPr lang="en-GB" altLang="en-US" sz="2600" dirty="0" smtClean="0">
                <a:latin typeface="Cambria" pitchFamily="18" charset="0"/>
              </a:rPr>
              <a:t>(ii))</a:t>
            </a:r>
            <a:endParaRPr lang="en-US" altLang="en-US" sz="2600" dirty="0" smtClean="0">
              <a:latin typeface="Cambria" pitchFamily="18" charset="0"/>
            </a:endParaRPr>
          </a:p>
        </p:txBody>
      </p:sp>
      <p:pic>
        <p:nvPicPr>
          <p:cNvPr id="22531" name="Picture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6191250"/>
            <a:ext cx="9144000" cy="61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2"/>
          <p:cNvSpPr>
            <a:spLocks noGrp="1" noChangeArrowheads="1"/>
          </p:cNvSpPr>
          <p:nvPr>
            <p:ph type="title"/>
          </p:nvPr>
        </p:nvSpPr>
        <p:spPr>
          <a:xfrm>
            <a:off x="107950" y="752475"/>
            <a:ext cx="7319963" cy="1081088"/>
          </a:xfrm>
        </p:spPr>
        <p:txBody>
          <a:bodyPr/>
          <a:lstStyle/>
          <a:p>
            <a:r>
              <a:rPr lang="en-GB" altLang="en-US" smtClean="0">
                <a:latin typeface="Cambria" pitchFamily="18" charset="0"/>
              </a:rPr>
              <a:t>PI-13 </a:t>
            </a:r>
            <a:r>
              <a:rPr lang="hr-HR" altLang="en-US" smtClean="0">
                <a:latin typeface="Cambria" pitchFamily="18" charset="0"/>
              </a:rPr>
              <a:t>Nastavak</a:t>
            </a:r>
            <a:endParaRPr lang="en-US" altLang="en-US" smtClean="0">
              <a:latin typeface="Cambria" pitchFamily="18" charset="0"/>
            </a:endParaRPr>
          </a:p>
        </p:txBody>
      </p:sp>
      <p:sp>
        <p:nvSpPr>
          <p:cNvPr id="2355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388" y="2336800"/>
            <a:ext cx="8856662" cy="3598863"/>
          </a:xfrm>
          <a:solidFill>
            <a:schemeClr val="bg1"/>
          </a:solidFill>
        </p:spPr>
        <p:txBody>
          <a:bodyPr/>
          <a:lstStyle/>
          <a:p>
            <a:r>
              <a:rPr lang="hr-HR" altLang="en-US" dirty="0" smtClean="0">
                <a:latin typeface="Cambria" pitchFamily="18" charset="0"/>
              </a:rPr>
              <a:t>Na koji način se osiguravaju informacije o poreznim obvezama</a:t>
            </a:r>
            <a:r>
              <a:rPr lang="en-GB" altLang="en-US" dirty="0" smtClean="0">
                <a:latin typeface="Cambria" pitchFamily="18" charset="0"/>
              </a:rPr>
              <a:t> (</a:t>
            </a:r>
            <a:r>
              <a:rPr lang="hr-HR" altLang="en-US" dirty="0" smtClean="0">
                <a:latin typeface="Cambria" pitchFamily="18" charset="0"/>
              </a:rPr>
              <a:t>osoblje, telefonski upiti, web stranica, itd.</a:t>
            </a:r>
            <a:r>
              <a:rPr lang="en-GB" altLang="en-US" dirty="0" smtClean="0">
                <a:latin typeface="Cambria" pitchFamily="18" charset="0"/>
              </a:rPr>
              <a:t>)? (</a:t>
            </a:r>
            <a:r>
              <a:rPr lang="hr-HR" altLang="en-US" dirty="0" smtClean="0">
                <a:latin typeface="Cambria" pitchFamily="18" charset="0"/>
              </a:rPr>
              <a:t>Dimenzija </a:t>
            </a:r>
            <a:r>
              <a:rPr lang="en-GB" altLang="en-US" dirty="0" smtClean="0">
                <a:latin typeface="Cambria" pitchFamily="18" charset="0"/>
              </a:rPr>
              <a:t>(ii))</a:t>
            </a:r>
          </a:p>
          <a:p>
            <a:endParaRPr lang="hr-HR" altLang="en-US" dirty="0" smtClean="0">
              <a:latin typeface="Cambria" pitchFamily="18" charset="0"/>
            </a:endParaRPr>
          </a:p>
          <a:p>
            <a:r>
              <a:rPr lang="hr-HR" altLang="en-US" dirty="0" smtClean="0">
                <a:latin typeface="Cambria" pitchFamily="18" charset="0"/>
              </a:rPr>
              <a:t>Postoji li </a:t>
            </a:r>
            <a:r>
              <a:rPr lang="hr-HR" altLang="en-US" dirty="0" smtClean="0">
                <a:latin typeface="Cambria" pitchFamily="18" charset="0"/>
              </a:rPr>
              <a:t>neovisni </a:t>
            </a:r>
            <a:r>
              <a:rPr lang="hr-HR" altLang="en-US" dirty="0" smtClean="0">
                <a:latin typeface="Cambria" pitchFamily="18" charset="0"/>
              </a:rPr>
              <a:t>mehanizam posvećen žalbama nezadovoljnih poreznih obveznika?</a:t>
            </a:r>
            <a:r>
              <a:rPr lang="en-GB" altLang="en-US" dirty="0" smtClean="0">
                <a:latin typeface="Cambria" pitchFamily="18" charset="0"/>
              </a:rPr>
              <a:t> </a:t>
            </a:r>
            <a:r>
              <a:rPr lang="hr-HR" altLang="en-US" dirty="0" smtClean="0">
                <a:latin typeface="Cambria" pitchFamily="18" charset="0"/>
              </a:rPr>
              <a:t>Koji su rezultirale nedavnih žalbi? </a:t>
            </a:r>
            <a:r>
              <a:rPr lang="hr-HR" altLang="en-US" dirty="0" smtClean="0">
                <a:latin typeface="Cambria" pitchFamily="18" charset="0"/>
              </a:rPr>
              <a:t>Postoje li </a:t>
            </a:r>
            <a:r>
              <a:rPr lang="hr-HR" altLang="en-US" dirty="0" smtClean="0">
                <a:latin typeface="Cambria" pitchFamily="18" charset="0"/>
              </a:rPr>
              <a:t>način žalbe </a:t>
            </a:r>
            <a:r>
              <a:rPr lang="hr-HR" altLang="en-US" dirty="0" smtClean="0">
                <a:latin typeface="Cambria" pitchFamily="18" charset="0"/>
              </a:rPr>
              <a:t>na Sudu? Koji su rezultati nedavnih žalbi?</a:t>
            </a:r>
            <a:r>
              <a:rPr lang="en-GB" altLang="en-US" dirty="0" smtClean="0">
                <a:latin typeface="Cambria" pitchFamily="18" charset="0"/>
              </a:rPr>
              <a:t> (</a:t>
            </a:r>
            <a:r>
              <a:rPr lang="hr-HR" altLang="en-US" dirty="0" smtClean="0">
                <a:latin typeface="Cambria" pitchFamily="18" charset="0"/>
              </a:rPr>
              <a:t>Dimenzija </a:t>
            </a:r>
            <a:r>
              <a:rPr lang="en-GB" altLang="en-US" dirty="0" smtClean="0">
                <a:latin typeface="Cambria" pitchFamily="18" charset="0"/>
              </a:rPr>
              <a:t>(iii))</a:t>
            </a:r>
            <a:endParaRPr lang="en-US" altLang="en-US" dirty="0" smtClean="0">
              <a:latin typeface="Cambria" pitchFamily="18" charset="0"/>
            </a:endParaRPr>
          </a:p>
        </p:txBody>
      </p:sp>
      <p:pic>
        <p:nvPicPr>
          <p:cNvPr id="23555" name="Picture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6191250"/>
            <a:ext cx="9144000" cy="61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107950" y="549275"/>
            <a:ext cx="7559675" cy="1150938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GB" altLang="en-US" sz="4000" dirty="0" smtClean="0">
                <a:latin typeface="Cambria" panose="02040503050406030204" pitchFamily="18" charset="0"/>
              </a:rPr>
              <a:t>PI-14 </a:t>
            </a:r>
            <a:r>
              <a:rPr lang="en-GB" altLang="en-US" sz="4000" dirty="0" err="1">
                <a:latin typeface="Cambria" panose="02040503050406030204" pitchFamily="18" charset="0"/>
              </a:rPr>
              <a:t>Djelotvornost</a:t>
            </a:r>
            <a:r>
              <a:rPr lang="en-GB" altLang="en-US" sz="4000" dirty="0">
                <a:latin typeface="Cambria" panose="02040503050406030204" pitchFamily="18" charset="0"/>
              </a:rPr>
              <a:t> </a:t>
            </a:r>
            <a:r>
              <a:rPr lang="en-GB" altLang="en-US" sz="4000" dirty="0" err="1">
                <a:latin typeface="Cambria" panose="02040503050406030204" pitchFamily="18" charset="0"/>
              </a:rPr>
              <a:t>mjera</a:t>
            </a:r>
            <a:r>
              <a:rPr lang="en-GB" altLang="en-US" sz="4000" dirty="0">
                <a:latin typeface="Cambria" panose="02040503050406030204" pitchFamily="18" charset="0"/>
              </a:rPr>
              <a:t> </a:t>
            </a:r>
            <a:r>
              <a:rPr lang="en-GB" altLang="en-US" sz="4000" dirty="0" err="1">
                <a:latin typeface="Cambria" panose="02040503050406030204" pitchFamily="18" charset="0"/>
              </a:rPr>
              <a:t>za</a:t>
            </a:r>
            <a:r>
              <a:rPr lang="en-GB" altLang="en-US" sz="4000" dirty="0">
                <a:latin typeface="Cambria" panose="02040503050406030204" pitchFamily="18" charset="0"/>
              </a:rPr>
              <a:t> </a:t>
            </a:r>
            <a:r>
              <a:rPr lang="en-GB" altLang="en-US" sz="4000" dirty="0" err="1">
                <a:latin typeface="Cambria" panose="02040503050406030204" pitchFamily="18" charset="0"/>
              </a:rPr>
              <a:t>registraciju</a:t>
            </a:r>
            <a:r>
              <a:rPr lang="en-GB" altLang="en-US" sz="4000" dirty="0">
                <a:latin typeface="Cambria" panose="02040503050406030204" pitchFamily="18" charset="0"/>
              </a:rPr>
              <a:t> </a:t>
            </a:r>
            <a:r>
              <a:rPr lang="en-GB" altLang="en-US" sz="4000" dirty="0" err="1">
                <a:latin typeface="Cambria" panose="02040503050406030204" pitchFamily="18" charset="0"/>
              </a:rPr>
              <a:t>poreznih</a:t>
            </a:r>
            <a:r>
              <a:rPr lang="en-GB" altLang="en-US" sz="4000" dirty="0">
                <a:latin typeface="Cambria" panose="02040503050406030204" pitchFamily="18" charset="0"/>
              </a:rPr>
              <a:t> </a:t>
            </a:r>
            <a:r>
              <a:rPr lang="en-GB" altLang="en-US" sz="4000" dirty="0" err="1">
                <a:latin typeface="Cambria" panose="02040503050406030204" pitchFamily="18" charset="0"/>
              </a:rPr>
              <a:t>obveznika</a:t>
            </a:r>
            <a:r>
              <a:rPr lang="en-GB" altLang="en-US" sz="4000" dirty="0">
                <a:latin typeface="Cambria" panose="02040503050406030204" pitchFamily="18" charset="0"/>
              </a:rPr>
              <a:t> (</a:t>
            </a:r>
            <a:r>
              <a:rPr lang="en-GB" altLang="en-US" sz="4000" dirty="0" smtClean="0">
                <a:latin typeface="Cambria" panose="02040503050406030204" pitchFamily="18" charset="0"/>
              </a:rPr>
              <a:t>M2)</a:t>
            </a:r>
            <a:endParaRPr lang="en-US" altLang="en-US" sz="4000" dirty="0" smtClean="0">
              <a:latin typeface="Cambria" panose="02040503050406030204" pitchFamily="18" charset="0"/>
            </a:endParaRPr>
          </a:p>
        </p:txBody>
      </p:sp>
      <p:sp>
        <p:nvSpPr>
          <p:cNvPr id="2457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388" y="2336800"/>
            <a:ext cx="8785225" cy="3598863"/>
          </a:xfrm>
          <a:solidFill>
            <a:schemeClr val="bg1"/>
          </a:solidFill>
        </p:spPr>
        <p:txBody>
          <a:bodyPr/>
          <a:lstStyle/>
          <a:p>
            <a:pPr algn="just"/>
            <a:r>
              <a:rPr lang="hr-HR" altLang="en-US" dirty="0" smtClean="0">
                <a:latin typeface="Cambria" pitchFamily="18" charset="0"/>
              </a:rPr>
              <a:t>Potrebne </a:t>
            </a:r>
            <a:r>
              <a:rPr lang="hr-HR" altLang="en-US" dirty="0" err="1" smtClean="0">
                <a:latin typeface="Cambria" pitchFamily="18" charset="0"/>
              </a:rPr>
              <a:t>evidenicije</a:t>
            </a:r>
            <a:r>
              <a:rPr lang="hr-HR" altLang="en-US" dirty="0" smtClean="0">
                <a:latin typeface="Cambria" pitchFamily="18" charset="0"/>
              </a:rPr>
              <a:t> o sustavu prijave </a:t>
            </a:r>
            <a:r>
              <a:rPr lang="hr-HR" altLang="en-US" dirty="0" smtClean="0">
                <a:latin typeface="Cambria" pitchFamily="18" charset="0"/>
              </a:rPr>
              <a:t>poreznih obveznika i njegov odnos prema drugim </a:t>
            </a:r>
            <a:r>
              <a:rPr lang="hr-HR" altLang="en-US" dirty="0" smtClean="0">
                <a:latin typeface="Cambria" pitchFamily="18" charset="0"/>
              </a:rPr>
              <a:t>registrima </a:t>
            </a:r>
            <a:r>
              <a:rPr lang="en-GB" altLang="en-US" dirty="0" smtClean="0">
                <a:latin typeface="Cambria" pitchFamily="18" charset="0"/>
              </a:rPr>
              <a:t>(</a:t>
            </a:r>
            <a:r>
              <a:rPr lang="hr-HR" altLang="en-US" dirty="0" err="1" smtClean="0">
                <a:latin typeface="Cambria" pitchFamily="18" charset="0"/>
              </a:rPr>
              <a:t>npr</a:t>
            </a:r>
            <a:r>
              <a:rPr lang="en-GB" altLang="en-US" dirty="0" smtClean="0">
                <a:latin typeface="Cambria" pitchFamily="18" charset="0"/>
              </a:rPr>
              <a:t>. </a:t>
            </a:r>
            <a:r>
              <a:rPr lang="hr-HR" altLang="en-US" dirty="0" smtClean="0">
                <a:latin typeface="Cambria" pitchFamily="18" charset="0"/>
              </a:rPr>
              <a:t>registra </a:t>
            </a:r>
            <a:r>
              <a:rPr lang="hr-HR" altLang="en-US" dirty="0" smtClean="0">
                <a:latin typeface="Cambria" pitchFamily="18" charset="0"/>
              </a:rPr>
              <a:t>poduzeća, </a:t>
            </a:r>
            <a:r>
              <a:rPr lang="hr-HR" altLang="en-US" dirty="0" smtClean="0">
                <a:latin typeface="Cambria" pitchFamily="18" charset="0"/>
              </a:rPr>
              <a:t>registra </a:t>
            </a:r>
            <a:r>
              <a:rPr lang="hr-HR" altLang="en-US" dirty="0" smtClean="0">
                <a:latin typeface="Cambria" pitchFamily="18" charset="0"/>
              </a:rPr>
              <a:t>bankovnih računa</a:t>
            </a:r>
            <a:r>
              <a:rPr lang="en-GB" altLang="en-US" dirty="0" smtClean="0">
                <a:latin typeface="Cambria" pitchFamily="18" charset="0"/>
              </a:rPr>
              <a:t>). </a:t>
            </a:r>
            <a:r>
              <a:rPr lang="hr-HR" altLang="en-US" dirty="0" smtClean="0">
                <a:latin typeface="Cambria" pitchFamily="18" charset="0"/>
              </a:rPr>
              <a:t>Postoji li jedinstven </a:t>
            </a:r>
            <a:r>
              <a:rPr lang="hr-HR" altLang="en-US" dirty="0" smtClean="0">
                <a:latin typeface="Cambria" pitchFamily="18" charset="0"/>
              </a:rPr>
              <a:t>sustav registracijski </a:t>
            </a:r>
            <a:r>
              <a:rPr lang="hr-HR" altLang="en-US" dirty="0" smtClean="0">
                <a:latin typeface="Cambria" pitchFamily="18" charset="0"/>
              </a:rPr>
              <a:t>sustav koji </a:t>
            </a:r>
            <a:r>
              <a:rPr lang="hr-HR" altLang="en-US" dirty="0" err="1" smtClean="0">
                <a:latin typeface="Cambria" pitchFamily="18" charset="0"/>
              </a:rPr>
              <a:t>pokr</a:t>
            </a:r>
            <a:r>
              <a:rPr lang="en-US" altLang="en-US" dirty="0" smtClean="0">
                <a:latin typeface="Cambria" pitchFamily="18" charset="0"/>
              </a:rPr>
              <a:t>i</a:t>
            </a:r>
            <a:r>
              <a:rPr lang="hr-HR" altLang="en-US" dirty="0" err="1" smtClean="0">
                <a:latin typeface="Cambria" pitchFamily="18" charset="0"/>
              </a:rPr>
              <a:t>va</a:t>
            </a:r>
            <a:r>
              <a:rPr lang="hr-HR" altLang="en-US" dirty="0" smtClean="0">
                <a:latin typeface="Cambria" pitchFamily="18" charset="0"/>
              </a:rPr>
              <a:t> sve gradske poreze i pristojbe</a:t>
            </a:r>
            <a:r>
              <a:rPr lang="en-GB" altLang="en-US" dirty="0" smtClean="0">
                <a:latin typeface="Cambria" pitchFamily="18" charset="0"/>
              </a:rPr>
              <a:t>? (</a:t>
            </a:r>
            <a:r>
              <a:rPr lang="hr-HR" altLang="en-US" dirty="0" smtClean="0">
                <a:latin typeface="Cambria" pitchFamily="18" charset="0"/>
              </a:rPr>
              <a:t>Dimenzija </a:t>
            </a:r>
            <a:r>
              <a:rPr lang="en-GB" altLang="en-US" dirty="0" smtClean="0">
                <a:latin typeface="Cambria" pitchFamily="18" charset="0"/>
              </a:rPr>
              <a:t>(i))</a:t>
            </a:r>
          </a:p>
          <a:p>
            <a:pPr algn="just"/>
            <a:endParaRPr lang="hr-HR" altLang="en-US" dirty="0" smtClean="0">
              <a:latin typeface="Cambria" pitchFamily="18" charset="0"/>
            </a:endParaRPr>
          </a:p>
          <a:p>
            <a:pPr algn="just"/>
            <a:r>
              <a:rPr lang="hr-HR" altLang="en-US" dirty="0" smtClean="0">
                <a:latin typeface="Cambria" pitchFamily="18" charset="0"/>
              </a:rPr>
              <a:t>Koji dogovori su ostvareni kako bi se primoralo/potaknulo porezne prijave?</a:t>
            </a:r>
            <a:r>
              <a:rPr lang="en-GB" altLang="en-US" dirty="0" smtClean="0">
                <a:latin typeface="Cambria" pitchFamily="18" charset="0"/>
              </a:rPr>
              <a:t> </a:t>
            </a:r>
            <a:r>
              <a:rPr lang="hr-HR" altLang="en-US" dirty="0" smtClean="0">
                <a:latin typeface="Cambria" pitchFamily="18" charset="0"/>
              </a:rPr>
              <a:t>Koje su kazne za slučajeve nepoštivanja</a:t>
            </a:r>
            <a:r>
              <a:rPr lang="en-GB" altLang="en-US" dirty="0" smtClean="0">
                <a:latin typeface="Cambria" pitchFamily="18" charset="0"/>
              </a:rPr>
              <a:t>? (</a:t>
            </a:r>
            <a:r>
              <a:rPr lang="hr-HR" altLang="en-US" dirty="0" smtClean="0">
                <a:latin typeface="Cambria" pitchFamily="18" charset="0"/>
              </a:rPr>
              <a:t>Dimenzija </a:t>
            </a:r>
            <a:r>
              <a:rPr lang="en-GB" altLang="en-US" dirty="0" smtClean="0">
                <a:latin typeface="Cambria" pitchFamily="18" charset="0"/>
              </a:rPr>
              <a:t>(ii))</a:t>
            </a:r>
            <a:endParaRPr lang="en-US" altLang="en-US" dirty="0" smtClean="0">
              <a:latin typeface="Cambria" pitchFamily="18" charset="0"/>
            </a:endParaRPr>
          </a:p>
        </p:txBody>
      </p:sp>
      <p:pic>
        <p:nvPicPr>
          <p:cNvPr id="24579" name="Picture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6191250"/>
            <a:ext cx="9144000" cy="61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2"/>
          <p:cNvSpPr>
            <a:spLocks noGrp="1" noChangeArrowheads="1"/>
          </p:cNvSpPr>
          <p:nvPr>
            <p:ph type="title"/>
          </p:nvPr>
        </p:nvSpPr>
        <p:spPr>
          <a:xfrm>
            <a:off x="107950" y="549275"/>
            <a:ext cx="7319963" cy="1284288"/>
          </a:xfrm>
        </p:spPr>
        <p:txBody>
          <a:bodyPr/>
          <a:lstStyle/>
          <a:p>
            <a:r>
              <a:rPr lang="en-GB" altLang="en-US" smtClean="0">
                <a:latin typeface="Cambria" pitchFamily="18" charset="0"/>
              </a:rPr>
              <a:t>PI-14 </a:t>
            </a:r>
            <a:r>
              <a:rPr lang="hr-HR" altLang="en-US" smtClean="0">
                <a:latin typeface="Cambria" pitchFamily="18" charset="0"/>
              </a:rPr>
              <a:t>Nastavak</a:t>
            </a:r>
            <a:endParaRPr lang="en-US" altLang="en-US" smtClean="0">
              <a:latin typeface="Cambria" pitchFamily="18" charset="0"/>
            </a:endParaRP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2336800"/>
            <a:ext cx="8713788" cy="3598863"/>
          </a:xfrm>
        </p:spPr>
        <p:txBody>
          <a:bodyPr rtlCol="0">
            <a:normAutofit lnSpcReduction="10000"/>
          </a:bodyPr>
          <a:lstStyle/>
          <a:p>
            <a:pPr algn="just"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hr-HR" altLang="en-US" sz="2800" dirty="0" smtClean="0">
                <a:latin typeface="Cambria" panose="02040503050406030204" pitchFamily="18" charset="0"/>
              </a:rPr>
              <a:t>Procjenjuju li vlasti porezne obveze, ili se uglavnom oslanjaju na deklaracije samoocjenjivanja</a:t>
            </a:r>
            <a:r>
              <a:rPr lang="en-GB" altLang="en-US" sz="2800" dirty="0" smtClean="0">
                <a:latin typeface="Cambria" panose="02040503050406030204" pitchFamily="18" charset="0"/>
              </a:rPr>
              <a:t>? </a:t>
            </a:r>
            <a:r>
              <a:rPr lang="hr-HR" altLang="en-US" sz="2800" dirty="0" smtClean="0">
                <a:latin typeface="Cambria" panose="02040503050406030204" pitchFamily="18" charset="0"/>
              </a:rPr>
              <a:t>Kako su napravljene procjene i što je učinjeno za poticanje pravilne samoprocjene?</a:t>
            </a:r>
            <a:r>
              <a:rPr lang="en-GB" altLang="en-US" sz="2800" dirty="0" smtClean="0">
                <a:latin typeface="Cambria" panose="02040503050406030204" pitchFamily="18" charset="0"/>
              </a:rPr>
              <a:t> (</a:t>
            </a:r>
            <a:r>
              <a:rPr lang="hr-HR" altLang="en-US" sz="2800" dirty="0" smtClean="0">
                <a:latin typeface="Cambria" panose="02040503050406030204" pitchFamily="18" charset="0"/>
              </a:rPr>
              <a:t>Dimenzija </a:t>
            </a:r>
            <a:r>
              <a:rPr lang="en-GB" altLang="en-US" sz="2800" dirty="0" smtClean="0">
                <a:latin typeface="Cambria" panose="02040503050406030204" pitchFamily="18" charset="0"/>
              </a:rPr>
              <a:t>(ii))</a:t>
            </a:r>
          </a:p>
          <a:p>
            <a:pPr algn="just"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hr-HR" altLang="en-US" sz="2800" dirty="0" smtClean="0">
              <a:latin typeface="Cambria" panose="02040503050406030204" pitchFamily="18" charset="0"/>
            </a:endParaRPr>
          </a:p>
          <a:p>
            <a:pPr algn="just"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hr-HR" altLang="en-US" sz="2800" dirty="0" smtClean="0">
                <a:latin typeface="Cambria" panose="02040503050406030204" pitchFamily="18" charset="0"/>
              </a:rPr>
              <a:t>Kako je planirana porezna revizija</a:t>
            </a:r>
            <a:r>
              <a:rPr lang="en-GB" altLang="en-US" sz="2800" dirty="0" smtClean="0">
                <a:latin typeface="Cambria" panose="02040503050406030204" pitchFamily="18" charset="0"/>
              </a:rPr>
              <a:t>? </a:t>
            </a:r>
            <a:r>
              <a:rPr lang="hr-HR" altLang="en-US" sz="2800" dirty="0" smtClean="0">
                <a:latin typeface="Cambria" panose="02040503050406030204" pitchFamily="18" charset="0"/>
              </a:rPr>
              <a:t>Koji su kriteriji korišteni za odabir poreznih obveznika za reviziju? Kakvi su bili rezultati poreznih revizija posljednjih godina u okviru dadatnih prihoda?</a:t>
            </a:r>
            <a:r>
              <a:rPr lang="en-GB" altLang="en-US" sz="2800" dirty="0" smtClean="0">
                <a:latin typeface="Cambria" panose="02040503050406030204" pitchFamily="18" charset="0"/>
              </a:rPr>
              <a:t> (</a:t>
            </a:r>
            <a:r>
              <a:rPr lang="hr-HR" altLang="en-US" sz="2800" dirty="0" smtClean="0">
                <a:latin typeface="Cambria" panose="02040503050406030204" pitchFamily="18" charset="0"/>
              </a:rPr>
              <a:t>Dimenzija </a:t>
            </a:r>
            <a:r>
              <a:rPr lang="en-GB" altLang="en-US" sz="2800" dirty="0" smtClean="0">
                <a:latin typeface="Cambria" panose="02040503050406030204" pitchFamily="18" charset="0"/>
              </a:rPr>
              <a:t>(iii))</a:t>
            </a:r>
            <a:endParaRPr lang="en-US" altLang="en-US" sz="2800" dirty="0" smtClean="0">
              <a:latin typeface="Cambria" panose="02040503050406030204" pitchFamily="18" charset="0"/>
            </a:endParaRPr>
          </a:p>
        </p:txBody>
      </p:sp>
      <p:pic>
        <p:nvPicPr>
          <p:cNvPr id="25603" name="Picture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6191250"/>
            <a:ext cx="9144000" cy="61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2"/>
          <p:cNvSpPr>
            <a:spLocks noGrp="1" noChangeArrowheads="1"/>
          </p:cNvSpPr>
          <p:nvPr>
            <p:ph type="title"/>
          </p:nvPr>
        </p:nvSpPr>
        <p:spPr>
          <a:xfrm>
            <a:off x="179388" y="549275"/>
            <a:ext cx="7416800" cy="1284288"/>
          </a:xfrm>
        </p:spPr>
        <p:txBody>
          <a:bodyPr/>
          <a:lstStyle/>
          <a:p>
            <a:r>
              <a:rPr lang="en-GB" altLang="en-US" sz="4000" smtClean="0">
                <a:latin typeface="Cambria" pitchFamily="18" charset="0"/>
              </a:rPr>
              <a:t>PI-15 Djelotvornost u naplati poreznih obaveza (M1)</a:t>
            </a:r>
            <a:endParaRPr lang="en-US" altLang="en-US" sz="4000" smtClean="0">
              <a:latin typeface="Cambria" pitchFamily="18" charset="0"/>
            </a:endParaRPr>
          </a:p>
        </p:txBody>
      </p:sp>
      <p:sp>
        <p:nvSpPr>
          <p:cNvPr id="2662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850" y="2205038"/>
            <a:ext cx="8569325" cy="3887787"/>
          </a:xfrm>
          <a:solidFill>
            <a:schemeClr val="bg1"/>
          </a:solidFill>
        </p:spPr>
        <p:txBody>
          <a:bodyPr/>
          <a:lstStyle/>
          <a:p>
            <a:pPr algn="just">
              <a:lnSpc>
                <a:spcPct val="80000"/>
              </a:lnSpc>
            </a:pPr>
            <a:r>
              <a:rPr lang="hr-HR" altLang="en-US" sz="2000" dirty="0" smtClean="0">
                <a:latin typeface="Cambria" pitchFamily="18" charset="0"/>
              </a:rPr>
              <a:t>Podaci potrebni za zbroj vlastitih nepodmirenih obaveza na</a:t>
            </a:r>
            <a:r>
              <a:rPr lang="en-GB" altLang="en-US" sz="2000" dirty="0" smtClean="0">
                <a:latin typeface="Cambria" pitchFamily="18" charset="0"/>
              </a:rPr>
              <a:t> 31</a:t>
            </a:r>
            <a:r>
              <a:rPr lang="hr-HR" altLang="en-US" sz="2000" dirty="0" smtClean="0">
                <a:latin typeface="Cambria" pitchFamily="18" charset="0"/>
              </a:rPr>
              <a:t>. prosinca</a:t>
            </a:r>
            <a:r>
              <a:rPr lang="en-GB" altLang="en-US" sz="2000" dirty="0" smtClean="0">
                <a:latin typeface="Cambria" pitchFamily="18" charset="0"/>
              </a:rPr>
              <a:t> 2010</a:t>
            </a:r>
            <a:r>
              <a:rPr lang="hr-HR" altLang="en-US" sz="2000" dirty="0" smtClean="0">
                <a:latin typeface="Cambria" pitchFamily="18" charset="0"/>
              </a:rPr>
              <a:t>.</a:t>
            </a:r>
            <a:r>
              <a:rPr lang="en-GB" altLang="en-US" sz="2000" dirty="0" smtClean="0">
                <a:latin typeface="Cambria" pitchFamily="18" charset="0"/>
              </a:rPr>
              <a:t>, 2011</a:t>
            </a:r>
            <a:r>
              <a:rPr lang="hr-HR" altLang="en-US" sz="2000" dirty="0" smtClean="0">
                <a:latin typeface="Cambria" pitchFamily="18" charset="0"/>
              </a:rPr>
              <a:t>.</a:t>
            </a:r>
            <a:r>
              <a:rPr lang="en-GB" altLang="en-US" sz="2000" dirty="0" smtClean="0">
                <a:latin typeface="Cambria" pitchFamily="18" charset="0"/>
              </a:rPr>
              <a:t>, 2012</a:t>
            </a:r>
            <a:r>
              <a:rPr lang="hr-HR" altLang="en-US" sz="2000" dirty="0" smtClean="0">
                <a:latin typeface="Cambria" pitchFamily="18" charset="0"/>
              </a:rPr>
              <a:t>.</a:t>
            </a:r>
            <a:r>
              <a:rPr lang="en-GB" altLang="en-US" sz="2000" dirty="0" smtClean="0">
                <a:latin typeface="Cambria" pitchFamily="18" charset="0"/>
              </a:rPr>
              <a:t> </a:t>
            </a:r>
            <a:r>
              <a:rPr lang="hr-HR" altLang="en-US" sz="2000" dirty="0" smtClean="0">
                <a:latin typeface="Cambria" pitchFamily="18" charset="0"/>
              </a:rPr>
              <a:t>i </a:t>
            </a:r>
            <a:r>
              <a:rPr lang="en-GB" altLang="en-US" sz="2000" dirty="0" smtClean="0">
                <a:latin typeface="Cambria" pitchFamily="18" charset="0"/>
              </a:rPr>
              <a:t>2013</a:t>
            </a:r>
            <a:r>
              <a:rPr lang="hr-HR" altLang="en-US" sz="2000" dirty="0" smtClean="0">
                <a:latin typeface="Cambria" pitchFamily="18" charset="0"/>
              </a:rPr>
              <a:t>.</a:t>
            </a:r>
            <a:r>
              <a:rPr lang="en-GB" altLang="en-US" sz="2000" dirty="0" smtClean="0">
                <a:latin typeface="Cambria" pitchFamily="18" charset="0"/>
              </a:rPr>
              <a:t>, </a:t>
            </a:r>
            <a:r>
              <a:rPr lang="hr-HR" altLang="en-US" sz="2000" dirty="0" smtClean="0">
                <a:latin typeface="Cambria" pitchFamily="18" charset="0"/>
              </a:rPr>
              <a:t>i </a:t>
            </a:r>
            <a:r>
              <a:rPr lang="hr-HR" altLang="en-US" sz="2000" dirty="0" smtClean="0">
                <a:latin typeface="Cambria" pitchFamily="18" charset="0"/>
              </a:rPr>
              <a:t>udio nepodmirenih </a:t>
            </a:r>
            <a:r>
              <a:rPr lang="hr-HR" altLang="en-US" sz="2000" dirty="0" smtClean="0">
                <a:latin typeface="Cambria" pitchFamily="18" charset="0"/>
              </a:rPr>
              <a:t>obaveza prikupljenih tijekom iduće godine.</a:t>
            </a:r>
            <a:r>
              <a:rPr lang="en-GB" altLang="en-US" sz="2000" dirty="0" smtClean="0">
                <a:latin typeface="Cambria" pitchFamily="18" charset="0"/>
              </a:rPr>
              <a:t> </a:t>
            </a:r>
            <a:r>
              <a:rPr lang="hr-HR" altLang="en-US" sz="2000" dirty="0" smtClean="0">
                <a:latin typeface="Cambria" pitchFamily="18" charset="0"/>
              </a:rPr>
              <a:t>Podaci </a:t>
            </a:r>
            <a:r>
              <a:rPr lang="hr-HR" altLang="en-US" sz="2000" dirty="0" smtClean="0">
                <a:latin typeface="Cambria" pitchFamily="18" charset="0"/>
              </a:rPr>
              <a:t>su </a:t>
            </a:r>
            <a:r>
              <a:rPr lang="hr-HR" altLang="en-US" sz="2000" dirty="0" smtClean="0">
                <a:latin typeface="Cambria" pitchFamily="18" charset="0"/>
              </a:rPr>
              <a:t>potrebni i za procjenu nepodmirenih poreznih obveza </a:t>
            </a:r>
            <a:r>
              <a:rPr lang="hr-HR" altLang="en-US" sz="2000" dirty="0" smtClean="0">
                <a:latin typeface="Cambria" pitchFamily="18" charset="0"/>
              </a:rPr>
              <a:t>tijekom </a:t>
            </a:r>
            <a:r>
              <a:rPr lang="en-GB" altLang="en-US" sz="2000" dirty="0" smtClean="0">
                <a:latin typeface="Cambria" pitchFamily="18" charset="0"/>
              </a:rPr>
              <a:t>2011</a:t>
            </a:r>
            <a:r>
              <a:rPr lang="hr-HR" altLang="en-US" sz="2000" dirty="0" smtClean="0">
                <a:latin typeface="Cambria" pitchFamily="18" charset="0"/>
              </a:rPr>
              <a:t>.</a:t>
            </a:r>
            <a:r>
              <a:rPr lang="en-GB" altLang="en-US" sz="2000" dirty="0" smtClean="0">
                <a:latin typeface="Cambria" pitchFamily="18" charset="0"/>
              </a:rPr>
              <a:t>, 2012</a:t>
            </a:r>
            <a:r>
              <a:rPr lang="hr-HR" altLang="en-US" sz="2000" dirty="0" smtClean="0">
                <a:latin typeface="Cambria" pitchFamily="18" charset="0"/>
              </a:rPr>
              <a:t>.</a:t>
            </a:r>
            <a:r>
              <a:rPr lang="en-GB" altLang="en-US" sz="2000" dirty="0" smtClean="0">
                <a:latin typeface="Cambria" pitchFamily="18" charset="0"/>
              </a:rPr>
              <a:t> </a:t>
            </a:r>
            <a:r>
              <a:rPr lang="hr-HR" altLang="en-US" sz="2000" dirty="0" smtClean="0">
                <a:latin typeface="Cambria" pitchFamily="18" charset="0"/>
              </a:rPr>
              <a:t>i </a:t>
            </a:r>
            <a:r>
              <a:rPr lang="en-GB" altLang="en-US" sz="2000" dirty="0" smtClean="0">
                <a:latin typeface="Cambria" pitchFamily="18" charset="0"/>
              </a:rPr>
              <a:t>2013</a:t>
            </a:r>
            <a:r>
              <a:rPr lang="hr-HR" altLang="en-US" sz="2000" dirty="0" smtClean="0">
                <a:latin typeface="Cambria" pitchFamily="18" charset="0"/>
              </a:rPr>
              <a:t>.</a:t>
            </a:r>
            <a:r>
              <a:rPr lang="en-GB" altLang="en-US" sz="2000" dirty="0" smtClean="0">
                <a:latin typeface="Cambria" pitchFamily="18" charset="0"/>
              </a:rPr>
              <a:t>, </a:t>
            </a:r>
            <a:r>
              <a:rPr lang="hr-HR" altLang="en-US" sz="2000" dirty="0" smtClean="0">
                <a:latin typeface="Cambria" pitchFamily="18" charset="0"/>
              </a:rPr>
              <a:t>te ukupan iznos poreza prikupljen svake godine</a:t>
            </a:r>
            <a:r>
              <a:rPr lang="en-GB" altLang="en-US" sz="2000" dirty="0" smtClean="0">
                <a:latin typeface="Cambria" pitchFamily="18" charset="0"/>
              </a:rPr>
              <a:t> (</a:t>
            </a:r>
            <a:r>
              <a:rPr lang="hr-HR" altLang="en-US" sz="2000" dirty="0" smtClean="0">
                <a:latin typeface="Cambria" pitchFamily="18" charset="0"/>
              </a:rPr>
              <a:t>Dimenzija </a:t>
            </a:r>
            <a:r>
              <a:rPr lang="en-GB" altLang="en-US" sz="2000" dirty="0" smtClean="0">
                <a:latin typeface="Cambria" pitchFamily="18" charset="0"/>
              </a:rPr>
              <a:t>(i))</a:t>
            </a:r>
          </a:p>
          <a:p>
            <a:pPr algn="just">
              <a:lnSpc>
                <a:spcPct val="80000"/>
              </a:lnSpc>
            </a:pPr>
            <a:endParaRPr lang="hr-HR" altLang="en-US" sz="2000" dirty="0" smtClean="0">
              <a:latin typeface="Cambria" pitchFamily="18" charset="0"/>
            </a:endParaRPr>
          </a:p>
          <a:p>
            <a:pPr algn="just">
              <a:lnSpc>
                <a:spcPct val="80000"/>
              </a:lnSpc>
            </a:pPr>
            <a:r>
              <a:rPr lang="hr-HR" altLang="en-US" sz="2000" dirty="0" smtClean="0">
                <a:latin typeface="Cambria" pitchFamily="18" charset="0"/>
              </a:rPr>
              <a:t>Opis </a:t>
            </a:r>
            <a:r>
              <a:rPr lang="pl-PL" altLang="en-US" sz="2000" dirty="0" smtClean="0">
                <a:latin typeface="Cambria" pitchFamily="18" charset="0"/>
              </a:rPr>
              <a:t>transfera prikupljenih poreza od Porezne uprave do </a:t>
            </a:r>
            <a:r>
              <a:rPr lang="pl-PL" altLang="en-US" sz="2000" dirty="0" smtClean="0">
                <a:latin typeface="Cambria" pitchFamily="18" charset="0"/>
              </a:rPr>
              <a:t>Riznice jedinice lokalne samouprave </a:t>
            </a:r>
            <a:r>
              <a:rPr lang="en-GB" altLang="en-US" sz="2000" dirty="0" smtClean="0">
                <a:latin typeface="Cambria" pitchFamily="18" charset="0"/>
              </a:rPr>
              <a:t>(</a:t>
            </a:r>
            <a:r>
              <a:rPr lang="hr-HR" altLang="en-US" sz="2000" dirty="0" smtClean="0">
                <a:latin typeface="Cambria" pitchFamily="18" charset="0"/>
              </a:rPr>
              <a:t>Dimenzija</a:t>
            </a:r>
            <a:r>
              <a:rPr lang="en-GB" altLang="en-US" sz="2000" dirty="0" smtClean="0">
                <a:latin typeface="Cambria" pitchFamily="18" charset="0"/>
              </a:rPr>
              <a:t>(ii))</a:t>
            </a:r>
          </a:p>
          <a:p>
            <a:pPr algn="just">
              <a:lnSpc>
                <a:spcPct val="80000"/>
              </a:lnSpc>
            </a:pPr>
            <a:endParaRPr lang="hr-HR" altLang="en-US" sz="2000" dirty="0" smtClean="0">
              <a:latin typeface="Cambria" pitchFamily="18" charset="0"/>
            </a:endParaRPr>
          </a:p>
          <a:p>
            <a:pPr algn="just">
              <a:lnSpc>
                <a:spcPct val="80000"/>
              </a:lnSpc>
            </a:pPr>
            <a:r>
              <a:rPr lang="hr-HR" altLang="en-US" sz="2000" dirty="0" smtClean="0">
                <a:latin typeface="Cambria" pitchFamily="18" charset="0"/>
              </a:rPr>
              <a:t>Opis mjesečnih/periodičnih procesa usklađivanja koji uključuju bankovne </a:t>
            </a:r>
            <a:r>
              <a:rPr lang="hr-HR" altLang="en-US" sz="2000" dirty="0" smtClean="0">
                <a:latin typeface="Cambria" pitchFamily="18" charset="0"/>
              </a:rPr>
              <a:t>evidencije, </a:t>
            </a:r>
            <a:r>
              <a:rPr lang="hr-HR" altLang="en-US" sz="2000" dirty="0" smtClean="0">
                <a:latin typeface="Cambria" pitchFamily="18" charset="0"/>
              </a:rPr>
              <a:t>Riznicu i prihode</a:t>
            </a:r>
            <a:r>
              <a:rPr lang="en-GB" altLang="en-US" sz="2000" dirty="0" smtClean="0">
                <a:latin typeface="Cambria" pitchFamily="18" charset="0"/>
              </a:rPr>
              <a:t> </a:t>
            </a:r>
            <a:r>
              <a:rPr lang="vi-VN" altLang="en-US" sz="2000" dirty="0" smtClean="0">
                <a:latin typeface="Cambria" pitchFamily="18" charset="0"/>
              </a:rPr>
              <a:t> (uključujući i </a:t>
            </a:r>
            <a:r>
              <a:rPr lang="hr-HR" altLang="en-US" sz="2000" dirty="0" smtClean="0">
                <a:latin typeface="Cambria" pitchFamily="18" charset="0"/>
              </a:rPr>
              <a:t>usklađivanje </a:t>
            </a:r>
            <a:r>
              <a:rPr lang="vi-VN" altLang="en-US" sz="2000" dirty="0" smtClean="0">
                <a:latin typeface="Cambria" pitchFamily="18" charset="0"/>
              </a:rPr>
              <a:t>između procjene i isplate od strane poreznih obveznika)</a:t>
            </a:r>
            <a:r>
              <a:rPr lang="en-GB" altLang="en-US" sz="2000" dirty="0" smtClean="0">
                <a:latin typeface="Cambria" pitchFamily="18" charset="0"/>
              </a:rPr>
              <a:t>. </a:t>
            </a:r>
            <a:r>
              <a:rPr lang="hr-HR" altLang="en-US" sz="2000" dirty="0" smtClean="0">
                <a:latin typeface="Cambria" pitchFamily="18" charset="0"/>
              </a:rPr>
              <a:t>Je li uz svako plaćanje priloženo dovoljno informacija kako bi usklađivanje bilo moguće</a:t>
            </a:r>
            <a:r>
              <a:rPr lang="en-GB" altLang="en-US" sz="2000" dirty="0" smtClean="0">
                <a:latin typeface="Cambria" pitchFamily="18" charset="0"/>
              </a:rPr>
              <a:t>? (</a:t>
            </a:r>
            <a:r>
              <a:rPr lang="hr-HR" altLang="en-US" sz="2000" dirty="0" smtClean="0">
                <a:latin typeface="Cambria" pitchFamily="18" charset="0"/>
              </a:rPr>
              <a:t>Dimenzija </a:t>
            </a:r>
            <a:r>
              <a:rPr lang="en-GB" altLang="en-US" sz="2000" dirty="0" smtClean="0">
                <a:latin typeface="Cambria" pitchFamily="18" charset="0"/>
              </a:rPr>
              <a:t>(iii))</a:t>
            </a:r>
            <a:endParaRPr lang="en-US" altLang="en-US" sz="2000" dirty="0" smtClean="0">
              <a:latin typeface="Cambria" pitchFamily="18" charset="0"/>
            </a:endParaRPr>
          </a:p>
        </p:txBody>
      </p:sp>
      <p:pic>
        <p:nvPicPr>
          <p:cNvPr id="26627" name="Picture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6191250"/>
            <a:ext cx="9144000" cy="61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179388" y="752475"/>
            <a:ext cx="7488237" cy="1081088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GB" altLang="en-US" sz="4000" dirty="0" smtClean="0">
                <a:latin typeface="Cambria" panose="02040503050406030204" pitchFamily="18" charset="0"/>
              </a:rPr>
              <a:t>PI-16 </a:t>
            </a:r>
            <a:r>
              <a:rPr lang="en-GB" altLang="en-US" sz="4000" dirty="0" err="1">
                <a:latin typeface="Cambria" panose="02040503050406030204" pitchFamily="18" charset="0"/>
              </a:rPr>
              <a:t>Predvidivost</a:t>
            </a:r>
            <a:r>
              <a:rPr lang="en-GB" altLang="en-US" sz="4000" dirty="0">
                <a:latin typeface="Cambria" panose="02040503050406030204" pitchFamily="18" charset="0"/>
              </a:rPr>
              <a:t> </a:t>
            </a:r>
            <a:r>
              <a:rPr lang="en-GB" altLang="en-US" sz="4000" dirty="0" err="1">
                <a:latin typeface="Cambria" panose="02040503050406030204" pitchFamily="18" charset="0"/>
              </a:rPr>
              <a:t>dostupnosti</a:t>
            </a:r>
            <a:r>
              <a:rPr lang="en-GB" altLang="en-US" sz="4000" dirty="0">
                <a:latin typeface="Cambria" panose="02040503050406030204" pitchFamily="18" charset="0"/>
              </a:rPr>
              <a:t> </a:t>
            </a:r>
            <a:r>
              <a:rPr lang="en-GB" altLang="en-US" sz="4000" dirty="0" err="1">
                <a:latin typeface="Cambria" panose="02040503050406030204" pitchFamily="18" charset="0"/>
              </a:rPr>
              <a:t>sredstava</a:t>
            </a:r>
            <a:r>
              <a:rPr lang="en-GB" altLang="en-US" sz="4000" dirty="0">
                <a:latin typeface="Cambria" panose="02040503050406030204" pitchFamily="18" charset="0"/>
              </a:rPr>
              <a:t> </a:t>
            </a:r>
            <a:r>
              <a:rPr lang="en-GB" altLang="en-US" sz="4000" dirty="0" err="1">
                <a:latin typeface="Cambria" panose="02040503050406030204" pitchFamily="18" charset="0"/>
              </a:rPr>
              <a:t>za</a:t>
            </a:r>
            <a:r>
              <a:rPr lang="en-GB" altLang="en-US" sz="4000" dirty="0">
                <a:latin typeface="Cambria" panose="02040503050406030204" pitchFamily="18" charset="0"/>
              </a:rPr>
              <a:t> </a:t>
            </a:r>
            <a:r>
              <a:rPr lang="en-GB" altLang="en-US" sz="4000" dirty="0" err="1">
                <a:latin typeface="Cambria" panose="02040503050406030204" pitchFamily="18" charset="0"/>
              </a:rPr>
              <a:t>preuzimanje</a:t>
            </a:r>
            <a:r>
              <a:rPr lang="en-GB" altLang="en-US" sz="4000" dirty="0">
                <a:latin typeface="Cambria" panose="02040503050406030204" pitchFamily="18" charset="0"/>
              </a:rPr>
              <a:t> </a:t>
            </a:r>
            <a:r>
              <a:rPr lang="en-GB" altLang="en-US" sz="4000" dirty="0" err="1">
                <a:latin typeface="Cambria" panose="02040503050406030204" pitchFamily="18" charset="0"/>
              </a:rPr>
              <a:t>obaveze</a:t>
            </a:r>
            <a:r>
              <a:rPr lang="en-GB" altLang="en-US" sz="4000" dirty="0">
                <a:latin typeface="Cambria" panose="02040503050406030204" pitchFamily="18" charset="0"/>
              </a:rPr>
              <a:t> </a:t>
            </a:r>
            <a:r>
              <a:rPr lang="en-GB" altLang="en-US" sz="4000" dirty="0" err="1">
                <a:latin typeface="Cambria" panose="02040503050406030204" pitchFamily="18" charset="0"/>
              </a:rPr>
              <a:t>za</a:t>
            </a:r>
            <a:r>
              <a:rPr lang="en-GB" altLang="en-US" sz="4000" dirty="0">
                <a:latin typeface="Cambria" panose="02040503050406030204" pitchFamily="18" charset="0"/>
              </a:rPr>
              <a:t> </a:t>
            </a:r>
            <a:r>
              <a:rPr lang="en-GB" altLang="en-US" sz="4000" dirty="0" err="1" smtClean="0">
                <a:latin typeface="Cambria" panose="02040503050406030204" pitchFamily="18" charset="0"/>
              </a:rPr>
              <a:t>potrošnju</a:t>
            </a:r>
            <a:r>
              <a:rPr lang="en-GB" altLang="en-US" sz="4000" dirty="0" smtClean="0">
                <a:latin typeface="Cambria" panose="02040503050406030204" pitchFamily="18" charset="0"/>
              </a:rPr>
              <a:t>  (M1)</a:t>
            </a:r>
            <a:endParaRPr lang="en-US" altLang="en-US" sz="4000" dirty="0" smtClean="0">
              <a:latin typeface="Cambria" panose="02040503050406030204" pitchFamily="18" charset="0"/>
            </a:endParaRPr>
          </a:p>
        </p:txBody>
      </p:sp>
      <p:sp>
        <p:nvSpPr>
          <p:cNvPr id="2765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850" y="2336800"/>
            <a:ext cx="8640763" cy="3598863"/>
          </a:xfrm>
          <a:solidFill>
            <a:schemeClr val="bg1"/>
          </a:solidFill>
        </p:spPr>
        <p:txBody>
          <a:bodyPr/>
          <a:lstStyle/>
          <a:p>
            <a:pPr algn="just"/>
            <a:r>
              <a:rPr lang="hr-HR" altLang="en-US" dirty="0" smtClean="0">
                <a:latin typeface="Cambria" pitchFamily="18" charset="0"/>
              </a:rPr>
              <a:t>Kakva su rješenja za </a:t>
            </a:r>
            <a:r>
              <a:rPr lang="hr-HR" altLang="en-US" dirty="0" smtClean="0">
                <a:latin typeface="Cambria" pitchFamily="18" charset="0"/>
              </a:rPr>
              <a:t>prognoze </a:t>
            </a:r>
            <a:r>
              <a:rPr lang="hr-HR" altLang="en-US" dirty="0" smtClean="0">
                <a:latin typeface="Cambria" pitchFamily="18" charset="0"/>
              </a:rPr>
              <a:t>i praćenje novčanih </a:t>
            </a:r>
            <a:r>
              <a:rPr lang="hr-HR" altLang="en-US" dirty="0" smtClean="0">
                <a:latin typeface="Cambria" pitchFamily="18" charset="0"/>
              </a:rPr>
              <a:t>tijekova</a:t>
            </a:r>
            <a:r>
              <a:rPr lang="hr-HR" altLang="en-US" dirty="0" smtClean="0">
                <a:latin typeface="Cambria" pitchFamily="18" charset="0"/>
              </a:rPr>
              <a:t>?</a:t>
            </a:r>
            <a:r>
              <a:rPr lang="en-GB" altLang="en-US" dirty="0" smtClean="0">
                <a:latin typeface="Cambria" pitchFamily="18" charset="0"/>
              </a:rPr>
              <a:t> (</a:t>
            </a:r>
            <a:r>
              <a:rPr lang="hr-HR" altLang="en-US" dirty="0" smtClean="0">
                <a:latin typeface="Cambria" pitchFamily="18" charset="0"/>
              </a:rPr>
              <a:t>Dimenzija </a:t>
            </a:r>
            <a:r>
              <a:rPr lang="en-GB" altLang="en-US" dirty="0" smtClean="0">
                <a:latin typeface="Cambria" pitchFamily="18" charset="0"/>
              </a:rPr>
              <a:t>(i))</a:t>
            </a:r>
          </a:p>
          <a:p>
            <a:pPr algn="just"/>
            <a:r>
              <a:rPr lang="hr-HR" altLang="en-US" dirty="0" smtClean="0">
                <a:latin typeface="Cambria" pitchFamily="18" charset="0"/>
              </a:rPr>
              <a:t>Koliku pouzdanost imaju funkcionalni uredi o tome da će gotovina biti dostupna kako bi </a:t>
            </a:r>
            <a:r>
              <a:rPr lang="hr-HR" altLang="en-US" dirty="0" smtClean="0">
                <a:latin typeface="Cambria" pitchFamily="18" charset="0"/>
              </a:rPr>
              <a:t>se osiguralo plaćanje u </a:t>
            </a:r>
            <a:r>
              <a:rPr lang="hr-HR" altLang="en-US" dirty="0" smtClean="0">
                <a:latin typeface="Cambria" pitchFamily="18" charset="0"/>
              </a:rPr>
              <a:t>skladu s odredbama Proračuna i njihovim prognozama novčanih zahtjeva?</a:t>
            </a:r>
            <a:r>
              <a:rPr lang="en-GB" altLang="en-US" dirty="0" smtClean="0">
                <a:latin typeface="Cambria" pitchFamily="18" charset="0"/>
              </a:rPr>
              <a:t> (</a:t>
            </a:r>
            <a:r>
              <a:rPr lang="hr-HR" altLang="en-US" dirty="0" smtClean="0">
                <a:latin typeface="Cambria" pitchFamily="18" charset="0"/>
              </a:rPr>
              <a:t>Dimenzija</a:t>
            </a:r>
            <a:r>
              <a:rPr lang="en-GB" altLang="en-US" dirty="0" smtClean="0">
                <a:latin typeface="Cambria" pitchFamily="18" charset="0"/>
              </a:rPr>
              <a:t>(ii))</a:t>
            </a:r>
          </a:p>
          <a:p>
            <a:pPr algn="just"/>
            <a:r>
              <a:rPr lang="hr-HR" altLang="en-US" dirty="0" smtClean="0">
                <a:latin typeface="Cambria" pitchFamily="18" charset="0"/>
              </a:rPr>
              <a:t>Koliku </a:t>
            </a:r>
            <a:r>
              <a:rPr lang="hr-HR" altLang="en-US" dirty="0" smtClean="0">
                <a:latin typeface="Cambria" pitchFamily="18" charset="0"/>
              </a:rPr>
              <a:t>pouzdanost </a:t>
            </a:r>
            <a:r>
              <a:rPr lang="hr-HR" altLang="en-US" dirty="0" smtClean="0">
                <a:latin typeface="Cambria" pitchFamily="18" charset="0"/>
              </a:rPr>
              <a:t>imaju </a:t>
            </a:r>
            <a:r>
              <a:rPr lang="hr-HR" altLang="en-US" dirty="0">
                <a:latin typeface="Cambria" pitchFamily="18" charset="0"/>
              </a:rPr>
              <a:t> </a:t>
            </a:r>
            <a:r>
              <a:rPr lang="hr-HR" altLang="en-US" dirty="0" smtClean="0">
                <a:latin typeface="Cambria" pitchFamily="18" charset="0"/>
              </a:rPr>
              <a:t>funkcionalni </a:t>
            </a:r>
            <a:r>
              <a:rPr lang="hr-HR" altLang="en-US" dirty="0" smtClean="0">
                <a:latin typeface="Cambria" pitchFamily="18" charset="0"/>
              </a:rPr>
              <a:t>uredi o tome da će se poštovati odobrene novčane alokacije? Jesu li predmet proizvoljnih smanjenja proračunskih odredbi?</a:t>
            </a:r>
            <a:r>
              <a:rPr lang="en-GB" altLang="en-US" dirty="0" smtClean="0">
                <a:latin typeface="Cambria" pitchFamily="18" charset="0"/>
              </a:rPr>
              <a:t> (</a:t>
            </a:r>
            <a:r>
              <a:rPr lang="hr-HR" altLang="en-US" dirty="0" smtClean="0">
                <a:latin typeface="Cambria" pitchFamily="18" charset="0"/>
              </a:rPr>
              <a:t>Dimenzija</a:t>
            </a:r>
            <a:r>
              <a:rPr lang="en-GB" altLang="en-US" dirty="0" smtClean="0">
                <a:latin typeface="Cambria" pitchFamily="18" charset="0"/>
              </a:rPr>
              <a:t>(iii))</a:t>
            </a:r>
            <a:endParaRPr lang="en-US" altLang="en-US" dirty="0" smtClean="0">
              <a:latin typeface="Cambria" pitchFamily="18" charset="0"/>
            </a:endParaRPr>
          </a:p>
        </p:txBody>
      </p:sp>
      <p:pic>
        <p:nvPicPr>
          <p:cNvPr id="27651" name="Picture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6191250"/>
            <a:ext cx="9144000" cy="61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107950" y="620713"/>
            <a:ext cx="7559675" cy="1212850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GB" altLang="en-US" sz="4000" dirty="0" smtClean="0">
                <a:latin typeface="Cambria" panose="02040503050406030204" pitchFamily="18" charset="0"/>
              </a:rPr>
              <a:t>PI-17  </a:t>
            </a:r>
            <a:r>
              <a:rPr lang="nn-NO" altLang="en-US" sz="4000" dirty="0">
                <a:latin typeface="Cambria" panose="02040503050406030204" pitchFamily="18" charset="0"/>
              </a:rPr>
              <a:t>Evidentiranje novčanog salda, duga i jamstava i  upravljanje </a:t>
            </a:r>
            <a:r>
              <a:rPr lang="en-GB" altLang="en-US" sz="4000" dirty="0" smtClean="0">
                <a:latin typeface="Cambria" panose="02040503050406030204" pitchFamily="18" charset="0"/>
              </a:rPr>
              <a:t>(M2)</a:t>
            </a:r>
            <a:endParaRPr lang="en-US" altLang="en-US" sz="4000" dirty="0" smtClean="0">
              <a:latin typeface="Cambria" panose="02040503050406030204" pitchFamily="18" charset="0"/>
            </a:endParaRP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388" y="2336800"/>
            <a:ext cx="8785225" cy="3598863"/>
          </a:xfrm>
          <a:solidFill>
            <a:schemeClr val="bg1"/>
          </a:solidFill>
        </p:spPr>
        <p:txBody>
          <a:bodyPr rtlCol="0">
            <a:normAutofit fontScale="92500" lnSpcReduction="10000"/>
          </a:bodyPr>
          <a:lstStyle/>
          <a:p>
            <a:pPr algn="just"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hr-HR" altLang="en-US" sz="2800" dirty="0" smtClean="0">
                <a:latin typeface="Cambria" panose="02040503050406030204" pitchFamily="18" charset="0"/>
              </a:rPr>
              <a:t>Jesu li podaci o dugu konzistentno </a:t>
            </a:r>
            <a:r>
              <a:rPr lang="hr-HR" altLang="en-US" sz="2800" dirty="0" smtClean="0">
                <a:latin typeface="Cambria" panose="02040503050406030204" pitchFamily="18" charset="0"/>
              </a:rPr>
              <a:t>evidentirani kod  </a:t>
            </a:r>
            <a:r>
              <a:rPr lang="hr-HR" altLang="en-US" sz="2800" dirty="0" smtClean="0">
                <a:latin typeface="Cambria" panose="02040503050406030204" pitchFamily="18" charset="0"/>
              </a:rPr>
              <a:t>jedinstvenog </a:t>
            </a:r>
            <a:r>
              <a:rPr lang="hr-HR" altLang="en-US" sz="2800" dirty="0">
                <a:latin typeface="Cambria" panose="02040503050406030204" pitchFamily="18" charset="0"/>
              </a:rPr>
              <a:t>tijela (</a:t>
            </a:r>
            <a:r>
              <a:rPr lang="hr-HR" altLang="en-US" sz="2800" dirty="0" smtClean="0">
                <a:latin typeface="Cambria" panose="02040503050406030204" pitchFamily="18" charset="0"/>
              </a:rPr>
              <a:t>predstavničkog tijela) i redovito prijavljeni i objavljeni?</a:t>
            </a:r>
            <a:r>
              <a:rPr lang="en-GB" altLang="en-US" sz="2800" dirty="0" smtClean="0">
                <a:latin typeface="Cambria" panose="02040503050406030204" pitchFamily="18" charset="0"/>
              </a:rPr>
              <a:t> </a:t>
            </a:r>
            <a:r>
              <a:rPr lang="hr-HR" altLang="en-US" sz="2800" dirty="0" smtClean="0">
                <a:latin typeface="Cambria" panose="02040503050406030204" pitchFamily="18" charset="0"/>
              </a:rPr>
              <a:t>Jesu li uključeni dugovi javnih poduzeća i ostali </a:t>
            </a:r>
            <a:r>
              <a:rPr lang="hr-HR" altLang="en-US" sz="2800" dirty="0" smtClean="0">
                <a:latin typeface="Cambria" panose="02040503050406030204" pitchFamily="18" charset="0"/>
              </a:rPr>
              <a:t>dugovi za koja su odobrene jamstva?</a:t>
            </a:r>
            <a:r>
              <a:rPr lang="en-GB" altLang="en-US" sz="2800" dirty="0" smtClean="0">
                <a:latin typeface="Cambria" panose="02040503050406030204" pitchFamily="18" charset="0"/>
              </a:rPr>
              <a:t> </a:t>
            </a:r>
            <a:r>
              <a:rPr lang="en-GB" altLang="en-US" sz="2800" dirty="0" smtClean="0">
                <a:latin typeface="Cambria" panose="02040503050406030204" pitchFamily="18" charset="0"/>
              </a:rPr>
              <a:t>(</a:t>
            </a:r>
            <a:r>
              <a:rPr lang="en-GB" altLang="en-US" sz="2800" dirty="0" err="1" smtClean="0">
                <a:latin typeface="Cambria" panose="02040503050406030204" pitchFamily="18" charset="0"/>
              </a:rPr>
              <a:t>Dimen</a:t>
            </a:r>
            <a:r>
              <a:rPr lang="hr-HR" altLang="en-US" sz="2800" dirty="0" smtClean="0">
                <a:latin typeface="Cambria" panose="02040503050406030204" pitchFamily="18" charset="0"/>
              </a:rPr>
              <a:t>zija </a:t>
            </a:r>
            <a:r>
              <a:rPr lang="en-GB" altLang="en-US" sz="2800" dirty="0" smtClean="0">
                <a:latin typeface="Cambria" panose="02040503050406030204" pitchFamily="18" charset="0"/>
              </a:rPr>
              <a:t>(i))</a:t>
            </a:r>
          </a:p>
          <a:p>
            <a:pPr algn="just"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hr-HR" altLang="en-US" sz="2600" dirty="0" smtClean="0">
              <a:latin typeface="Cambria" panose="02040503050406030204" pitchFamily="18" charset="0"/>
            </a:endParaRPr>
          </a:p>
          <a:p>
            <a:pPr algn="just"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hr-HR" altLang="en-US" sz="2800" dirty="0">
                <a:latin typeface="Cambria" panose="02040503050406030204" pitchFamily="18" charset="0"/>
              </a:rPr>
              <a:t>Opis konsolidacije novčanog salda jedinice lokalne </a:t>
            </a:r>
            <a:r>
              <a:rPr lang="hr-HR" altLang="en-US" sz="2800" dirty="0" smtClean="0">
                <a:latin typeface="Cambria" panose="02040503050406030204" pitchFamily="18" charset="0"/>
              </a:rPr>
              <a:t>samouprave</a:t>
            </a:r>
            <a:r>
              <a:rPr lang="en-GB" altLang="en-US" sz="2800" dirty="0" smtClean="0">
                <a:latin typeface="Cambria" panose="02040503050406030204" pitchFamily="18" charset="0"/>
              </a:rPr>
              <a:t>. </a:t>
            </a:r>
            <a:r>
              <a:rPr lang="hr-HR" altLang="en-US" sz="2800" dirty="0" smtClean="0">
                <a:latin typeface="Cambria" panose="02040503050406030204" pitchFamily="18" charset="0"/>
              </a:rPr>
              <a:t>Tamo gdje on nije konsolidiran, koje informacije su dostupne o gotovini u pojedinim uredima ili tijelima?</a:t>
            </a:r>
            <a:r>
              <a:rPr lang="en-GB" altLang="en-US" sz="2800" dirty="0" smtClean="0">
                <a:latin typeface="Cambria" panose="02040503050406030204" pitchFamily="18" charset="0"/>
              </a:rPr>
              <a:t> (</a:t>
            </a:r>
            <a:r>
              <a:rPr lang="en-GB" altLang="en-US" sz="2800" dirty="0" err="1" smtClean="0">
                <a:latin typeface="Cambria" panose="02040503050406030204" pitchFamily="18" charset="0"/>
              </a:rPr>
              <a:t>Dimen</a:t>
            </a:r>
            <a:r>
              <a:rPr lang="hr-HR" altLang="en-US" sz="2800" dirty="0" smtClean="0">
                <a:latin typeface="Cambria" panose="02040503050406030204" pitchFamily="18" charset="0"/>
              </a:rPr>
              <a:t>zija </a:t>
            </a:r>
            <a:r>
              <a:rPr lang="en-GB" altLang="en-US" sz="2800" dirty="0" smtClean="0">
                <a:latin typeface="Cambria" panose="02040503050406030204" pitchFamily="18" charset="0"/>
              </a:rPr>
              <a:t>(ii))</a:t>
            </a:r>
            <a:endParaRPr lang="en-US" altLang="en-US" sz="2800" dirty="0" smtClean="0">
              <a:latin typeface="Cambria" panose="02040503050406030204" pitchFamily="18" charset="0"/>
            </a:endParaRPr>
          </a:p>
        </p:txBody>
      </p:sp>
      <p:pic>
        <p:nvPicPr>
          <p:cNvPr id="28675" name="Picture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6191250"/>
            <a:ext cx="9144000" cy="61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smtClean="0">
                <a:latin typeface="Cambria" pitchFamily="18" charset="0"/>
              </a:rPr>
              <a:t>PI-17 </a:t>
            </a:r>
            <a:r>
              <a:rPr lang="hr-HR" altLang="en-US" smtClean="0">
                <a:latin typeface="Cambria" pitchFamily="18" charset="0"/>
              </a:rPr>
              <a:t>Nastavak</a:t>
            </a:r>
            <a:endParaRPr lang="en-US" altLang="en-US" smtClean="0">
              <a:latin typeface="Cambria" pitchFamily="18" charset="0"/>
            </a:endParaRPr>
          </a:p>
        </p:txBody>
      </p:sp>
      <p:sp>
        <p:nvSpPr>
          <p:cNvPr id="2969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388" y="2336800"/>
            <a:ext cx="8713787" cy="3756025"/>
          </a:xfrm>
          <a:solidFill>
            <a:schemeClr val="bg1"/>
          </a:solidFill>
        </p:spPr>
        <p:txBody>
          <a:bodyPr/>
          <a:lstStyle/>
          <a:p>
            <a:pPr algn="just"/>
            <a:r>
              <a:rPr lang="hr-HR" altLang="en-US" sz="2800" dirty="0" smtClean="0">
                <a:latin typeface="Cambria" pitchFamily="18" charset="0"/>
              </a:rPr>
              <a:t>Kakvu kontrolu ima predstavničko tijelo </a:t>
            </a:r>
            <a:r>
              <a:rPr lang="hr-HR" altLang="en-US" sz="2800" dirty="0" smtClean="0">
                <a:latin typeface="Cambria" pitchFamily="18" charset="0"/>
              </a:rPr>
              <a:t>na zaduživanjem </a:t>
            </a:r>
            <a:r>
              <a:rPr lang="hr-HR" altLang="en-US" sz="2800" dirty="0" smtClean="0">
                <a:latin typeface="Cambria" pitchFamily="18" charset="0"/>
              </a:rPr>
              <a:t>gradskih poduzeća i drugih tijela?</a:t>
            </a:r>
            <a:endParaRPr lang="en-GB" altLang="en-US" sz="2800" dirty="0" smtClean="0">
              <a:latin typeface="Cambria" pitchFamily="18" charset="0"/>
            </a:endParaRPr>
          </a:p>
          <a:p>
            <a:pPr algn="just"/>
            <a:endParaRPr lang="hr-HR" altLang="en-US" sz="2800" dirty="0" smtClean="0">
              <a:latin typeface="Cambria" pitchFamily="18" charset="0"/>
            </a:endParaRPr>
          </a:p>
          <a:p>
            <a:pPr algn="just"/>
            <a:r>
              <a:rPr lang="hr-HR" altLang="en-US" sz="2800" dirty="0" smtClean="0">
                <a:latin typeface="Cambria" pitchFamily="18" charset="0"/>
              </a:rPr>
              <a:t>Postoji li nedostataka u </a:t>
            </a:r>
            <a:r>
              <a:rPr lang="hr-HR" altLang="en-US" sz="2800" dirty="0" smtClean="0">
                <a:latin typeface="Cambria" pitchFamily="18" charset="0"/>
              </a:rPr>
              <a:t>tim </a:t>
            </a:r>
            <a:r>
              <a:rPr lang="hr-HR" altLang="en-US" sz="2800" dirty="0" smtClean="0">
                <a:latin typeface="Cambria" pitchFamily="18" charset="0"/>
              </a:rPr>
              <a:t>kontrolama? (Mogu li se zapravo zadužiti kod </a:t>
            </a:r>
            <a:r>
              <a:rPr lang="hr-HR" altLang="en-US" sz="2800" dirty="0" smtClean="0">
                <a:latin typeface="Cambria" pitchFamily="18" charset="0"/>
              </a:rPr>
              <a:t>dobavljača </a:t>
            </a:r>
            <a:r>
              <a:rPr lang="hr-HR" altLang="en-US" sz="2800" dirty="0" smtClean="0">
                <a:latin typeface="Cambria" pitchFamily="18" charset="0"/>
              </a:rPr>
              <a:t>odgodom isplate?)</a:t>
            </a:r>
          </a:p>
          <a:p>
            <a:pPr algn="just"/>
            <a:r>
              <a:rPr lang="hr-HR" altLang="en-US" sz="2800" dirty="0" smtClean="0">
                <a:latin typeface="Cambria" pitchFamily="18" charset="0"/>
              </a:rPr>
              <a:t>Kako su određeni i kontrolirani limiti za dug?</a:t>
            </a:r>
            <a:r>
              <a:rPr lang="en-GB" altLang="en-US" sz="2800" dirty="0" smtClean="0">
                <a:latin typeface="Cambria" pitchFamily="18" charset="0"/>
              </a:rPr>
              <a:t> (</a:t>
            </a:r>
            <a:r>
              <a:rPr lang="hr-HR" altLang="en-US" sz="2800" dirty="0" smtClean="0">
                <a:latin typeface="Cambria" pitchFamily="18" charset="0"/>
              </a:rPr>
              <a:t>Dimenzija </a:t>
            </a:r>
            <a:r>
              <a:rPr lang="en-GB" altLang="en-US" sz="2800" dirty="0" smtClean="0">
                <a:latin typeface="Cambria" pitchFamily="18" charset="0"/>
              </a:rPr>
              <a:t>(iii))</a:t>
            </a:r>
            <a:endParaRPr lang="en-US" altLang="en-US" sz="2800" dirty="0" smtClean="0">
              <a:latin typeface="Cambria" pitchFamily="18" charset="0"/>
            </a:endParaRPr>
          </a:p>
        </p:txBody>
      </p:sp>
      <p:pic>
        <p:nvPicPr>
          <p:cNvPr id="29699" name="Picture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6191250"/>
            <a:ext cx="9144000" cy="61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erlin">
  <a:themeElements>
    <a:clrScheme name="Red Orange">
      <a:dk1>
        <a:sysClr val="windowText" lastClr="000000"/>
      </a:dk1>
      <a:lt1>
        <a:sysClr val="window" lastClr="FFFFFF"/>
      </a:lt1>
      <a:dk2>
        <a:srgbClr val="505046"/>
      </a:dk2>
      <a:lt2>
        <a:srgbClr val="EEECE1"/>
      </a:lt2>
      <a:accent1>
        <a:srgbClr val="E84C22"/>
      </a:accent1>
      <a:accent2>
        <a:srgbClr val="FFBD47"/>
      </a:accent2>
      <a:accent3>
        <a:srgbClr val="B64926"/>
      </a:accent3>
      <a:accent4>
        <a:srgbClr val="FF8427"/>
      </a:accent4>
      <a:accent5>
        <a:srgbClr val="CC9900"/>
      </a:accent5>
      <a:accent6>
        <a:srgbClr val="B22600"/>
      </a:accent6>
      <a:hlink>
        <a:srgbClr val="CC9900"/>
      </a:hlink>
      <a:folHlink>
        <a:srgbClr val="666699"/>
      </a:folHlink>
    </a:clrScheme>
    <a:fontScheme name="Berlin">
      <a:majorFont>
        <a:latin typeface="Trebuchet MS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erli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0000"/>
                <a:lumMod val="11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6000"/>
                <a:shade val="100000"/>
                <a:hueMod val="270000"/>
                <a:satMod val="200000"/>
                <a:lumMod val="128000"/>
              </a:schemeClr>
            </a:gs>
            <a:gs pos="50000">
              <a:schemeClr val="phClr">
                <a:shade val="100000"/>
                <a:hueMod val="100000"/>
                <a:satMod val="110000"/>
                <a:lumMod val="130000"/>
              </a:schemeClr>
            </a:gs>
            <a:gs pos="100000">
              <a:schemeClr val="phClr">
                <a:shade val="78000"/>
                <a:hueMod val="44000"/>
                <a:satMod val="200000"/>
                <a:lumMod val="69000"/>
              </a:schemeClr>
            </a:gs>
          </a:gsLst>
          <a:lin ang="2520000" scaled="0"/>
        </a:gradFill>
      </a:bgFillStyleLst>
    </a:fmtScheme>
  </a:themeElements>
  <a:objectDefaults>
    <a:spDef>
      <a:spPr>
        <a:noFill/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="" xmlns:thm15="http://schemas.microsoft.com/office/thememl/2012/main" name="Berlin" id="{7B5DBA9E-B069-418E-9360-A61BDD0615A4}" vid="{C0CBE056-4EF4-4D92-969E-947779DA7AAA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Berlin</Template>
  <TotalTime>505</TotalTime>
  <Words>1194</Words>
  <Application>Microsoft Office PowerPoint</Application>
  <PresentationFormat>On-screen Show (4:3)</PresentationFormat>
  <Paragraphs>75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Berlin</vt:lpstr>
      <vt:lpstr>PowerPoint Presentation</vt:lpstr>
      <vt:lpstr>PI-13 Transparentnost obaveza poreznih obveznika (M2)</vt:lpstr>
      <vt:lpstr>PI-13 Nastavak</vt:lpstr>
      <vt:lpstr>PI-14 Djelotvornost mjera za registraciju poreznih obveznika (M2)</vt:lpstr>
      <vt:lpstr>PI-14 Nastavak</vt:lpstr>
      <vt:lpstr>PI-15 Djelotvornost u naplati poreznih obaveza (M1)</vt:lpstr>
      <vt:lpstr>PI-16 Predvidivost dostupnosti sredstava za preuzimanje obaveze za potrošnju  (M1)</vt:lpstr>
      <vt:lpstr>PI-17  Evidentiranje novčanog salda, duga i jamstava i  upravljanje (M2)</vt:lpstr>
      <vt:lpstr>PI-17 Nastavak</vt:lpstr>
      <vt:lpstr>PI-18 Djelotvornost kontrole plaća (M1)</vt:lpstr>
      <vt:lpstr>PI-18 Nastavak</vt:lpstr>
      <vt:lpstr>PI-19 Konkurencija, vrijednost koja se dobija za uloženi novac i kontrole javne nabave (M2)</vt:lpstr>
      <vt:lpstr>PI-19 Nastavak </vt:lpstr>
      <vt:lpstr>PI-20 Djelotvornost internih kontrola za potrošnju koja se ne odnosi na plaće (M1)</vt:lpstr>
      <vt:lpstr>PI-21 Učinkovitost interne revizije (M1)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Performance Measurement Framework</dc:title>
  <dc:creator>Pfander</dc:creator>
  <cp:lastModifiedBy> </cp:lastModifiedBy>
  <cp:revision>80</cp:revision>
  <cp:lastPrinted>2014-03-14T11:53:39Z</cp:lastPrinted>
  <dcterms:created xsi:type="dcterms:W3CDTF">2007-04-05T19:23:00Z</dcterms:created>
  <dcterms:modified xsi:type="dcterms:W3CDTF">2014-03-19T14:44:24Z</dcterms:modified>
</cp:coreProperties>
</file>